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331" r:id="rId2"/>
    <p:sldId id="333" r:id="rId3"/>
    <p:sldId id="332" r:id="rId4"/>
    <p:sldId id="321" r:id="rId5"/>
    <p:sldId id="322" r:id="rId6"/>
    <p:sldId id="323" r:id="rId7"/>
    <p:sldId id="324" r:id="rId8"/>
    <p:sldId id="318" r:id="rId9"/>
    <p:sldId id="320" r:id="rId10"/>
    <p:sldId id="317" r:id="rId11"/>
    <p:sldId id="314" r:id="rId12"/>
    <p:sldId id="315" r:id="rId13"/>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7913"/>
    <a:srgbClr val="F57B17"/>
    <a:srgbClr val="E86E0A"/>
    <a:srgbClr val="FF5050"/>
    <a:srgbClr val="F4C5C4"/>
    <a:srgbClr val="E8E8E8"/>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06" autoAdjust="0"/>
    <p:restoredTop sz="86420" autoAdjust="0"/>
  </p:normalViewPr>
  <p:slideViewPr>
    <p:cSldViewPr>
      <p:cViewPr varScale="1">
        <p:scale>
          <a:sx n="76" d="100"/>
          <a:sy n="76" d="100"/>
        </p:scale>
        <p:origin x="348" y="84"/>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6" d="100"/>
          <a:sy n="56" d="100"/>
        </p:scale>
        <p:origin x="-2874"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D92D486-EF53-42DD-8F47-C393E102303D}" type="datetimeFigureOut">
              <a:rPr lang="en-IN" smtClean="0"/>
              <a:t>14-09-2021</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261DD6-B0E0-44C7-A874-0547BE1A9C3C}" type="slidenum">
              <a:rPr lang="en-IN" smtClean="0"/>
              <a:t>‹#›</a:t>
            </a:fld>
            <a:endParaRPr lang="en-IN"/>
          </a:p>
        </p:txBody>
      </p:sp>
    </p:spTree>
    <p:extLst>
      <p:ext uri="{BB962C8B-B14F-4D97-AF65-F5344CB8AC3E}">
        <p14:creationId xmlns:p14="http://schemas.microsoft.com/office/powerpoint/2010/main" val="4143827441"/>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tiff>
</file>

<file path=ppt/media/image12.jpeg>
</file>

<file path=ppt/media/image13.jpeg>
</file>

<file path=ppt/media/image14.tiff>
</file>

<file path=ppt/media/image15.tiff>
</file>

<file path=ppt/media/image16.tiff>
</file>

<file path=ppt/media/image17.tiff>
</file>

<file path=ppt/media/image18.jpeg>
</file>

<file path=ppt/media/image19.jpg>
</file>

<file path=ppt/media/image2.png>
</file>

<file path=ppt/media/image20.jpg>
</file>

<file path=ppt/media/image21.jpg>
</file>

<file path=ppt/media/image22.png>
</file>

<file path=ppt/media/image3.jpe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9/14/2021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6739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81300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0" y="3886200"/>
            <a:ext cx="12188825"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a:solidFill>
                <a:prstClr val="white"/>
              </a:solidFill>
            </a:endParaRPr>
          </a:p>
        </p:txBody>
      </p:sp>
      <p:sp>
        <p:nvSpPr>
          <p:cNvPr id="2" name="Title 1"/>
          <p:cNvSpPr>
            <a:spLocks noGrp="1"/>
          </p:cNvSpPr>
          <p:nvPr>
            <p:ph type="ctrTitle"/>
          </p:nvPr>
        </p:nvSpPr>
        <p:spPr>
          <a:xfrm>
            <a:off x="914162" y="3887117"/>
            <a:ext cx="10360501"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a:t>Click to edit Master title style</a:t>
            </a:r>
          </a:p>
        </p:txBody>
      </p:sp>
      <p:sp>
        <p:nvSpPr>
          <p:cNvPr id="3" name="Subtitle 2"/>
          <p:cNvSpPr>
            <a:spLocks noGrp="1"/>
          </p:cNvSpPr>
          <p:nvPr>
            <p:ph type="subTitle" idx="1"/>
          </p:nvPr>
        </p:nvSpPr>
        <p:spPr>
          <a:xfrm>
            <a:off x="1828324" y="4399020"/>
            <a:ext cx="8532178"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78D6DB-6798-42D2-B9AD-FC6F1C72FC30}" type="datetimeFigureOut">
              <a:rPr lang="en-US" smtClean="0"/>
              <a:pPr/>
              <a:t>9/14/2021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a:p>
        </p:txBody>
      </p:sp>
    </p:spTree>
    <p:extLst>
      <p:ext uri="{BB962C8B-B14F-4D97-AF65-F5344CB8AC3E}">
        <p14:creationId xmlns:p14="http://schemas.microsoft.com/office/powerpoint/2010/main" val="174154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1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9/14/2021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42987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9/14/2021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7389813" y="1196752"/>
            <a:ext cx="396081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942521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9/14/2021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609600" y="1196752"/>
            <a:ext cx="440469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295077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9"/>
            <a:ext cx="4404851" cy="1642193"/>
          </a:xfrm>
        </p:spPr>
        <p:txBody>
          <a:bodyPr>
            <a:noAutofit/>
          </a:bodyPr>
          <a:lstStyle>
            <a:lvl1pPr>
              <a:defRPr sz="3600"/>
            </a:lvl1pPr>
          </a:lstStyle>
          <a:p>
            <a:r>
              <a:rPr lang="en-US" dirty="0"/>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9/14/2021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609600" y="2060848"/>
            <a:ext cx="4404692" cy="3816424"/>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24050772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9/14/2021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6812494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9/14/2021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1290817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9/14/2021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753814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9/14/2021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841580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9/14/2021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5350223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xmlns="" id="{C1A85F3E-2CF6-9E46-AE01-96E27850575D}"/>
              </a:ext>
            </a:extLst>
          </p:cNvPr>
          <p:cNvSpPr txBox="1">
            <a:spLocks/>
          </p:cNvSpPr>
          <p:nvPr userDrawn="1"/>
        </p:nvSpPr>
        <p:spPr>
          <a:xfrm>
            <a:off x="4319338" y="6408740"/>
            <a:ext cx="3431005" cy="304881"/>
          </a:xfrm>
          <a:prstGeom prst="rect">
            <a:avLst/>
          </a:prstGeom>
        </p:spPr>
        <p:txBody>
          <a:bodyPr/>
          <a:lstStyle>
            <a:defPPr>
              <a:defRPr lang="en-US"/>
            </a:defPPr>
            <a:lvl1pPr marL="0" algn="ct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prstClr val="black"/>
                </a:solidFill>
                <a:latin typeface="Arial" panose="020B0604020202020204" pitchFamily="34" charset="0"/>
                <a:cs typeface="Arial" panose="020B0604020202020204" pitchFamily="34" charset="0"/>
              </a:rPr>
              <a:t>Private and Confidential</a:t>
            </a:r>
          </a:p>
        </p:txBody>
      </p:sp>
      <p:sp>
        <p:nvSpPr>
          <p:cNvPr id="3" name="Slide Number Placeholder 5">
            <a:extLst>
              <a:ext uri="{FF2B5EF4-FFF2-40B4-BE49-F238E27FC236}">
                <a16:creationId xmlns:a16="http://schemas.microsoft.com/office/drawing/2014/main" xmlns="" id="{3EA0CF45-0B24-394D-8134-22C65E72D591}"/>
              </a:ext>
            </a:extLst>
          </p:cNvPr>
          <p:cNvSpPr txBox="1">
            <a:spLocks/>
          </p:cNvSpPr>
          <p:nvPr userDrawn="1"/>
        </p:nvSpPr>
        <p:spPr>
          <a:xfrm>
            <a:off x="10846469" y="6408740"/>
            <a:ext cx="1066800" cy="182563"/>
          </a:xfrm>
          <a:prstGeom prst="rect">
            <a:avLst/>
          </a:prstGeom>
        </p:spPr>
        <p:txBody>
          <a:bodyPr/>
          <a:lstStyle>
            <a:defPPr>
              <a:defRPr lang="en-US"/>
            </a:defPPr>
            <a:lvl1pPr marL="0" algn="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6F68F43-4567-4CB0-B00D-7267D614B448}" type="slidenum">
              <a:rPr lang="en-US" sz="1400" smtClean="0">
                <a:solidFill>
                  <a:prstClr val="black"/>
                </a:solidFill>
                <a:latin typeface="Arial" panose="020B0604020202020204" pitchFamily="34" charset="0"/>
                <a:cs typeface="Arial" panose="020B0604020202020204" pitchFamily="34" charset="0"/>
              </a:rPr>
              <a:pPr/>
              <a:t>‹#›</a:t>
            </a:fld>
            <a:endParaRPr lang="en-US" sz="1400" dirty="0">
              <a:solidFill>
                <a:prstClr val="black"/>
              </a:solidFill>
              <a:latin typeface="Arial" panose="020B0604020202020204" pitchFamily="34" charset="0"/>
              <a:cs typeface="Arial" panose="020B0604020202020204" pitchFamily="34" charset="0"/>
            </a:endParaRPr>
          </a:p>
        </p:txBody>
      </p:sp>
      <p:sp>
        <p:nvSpPr>
          <p:cNvPr id="4" name="Rectangle 4">
            <a:extLst>
              <a:ext uri="{FF2B5EF4-FFF2-40B4-BE49-F238E27FC236}">
                <a16:creationId xmlns:a16="http://schemas.microsoft.com/office/drawing/2014/main" xmlns="" id="{4FBA1CD0-DC43-5542-B28E-D985E1AF9A7D}"/>
              </a:ext>
            </a:extLst>
          </p:cNvPr>
          <p:cNvSpPr/>
          <p:nvPr userDrawn="1"/>
        </p:nvSpPr>
        <p:spPr>
          <a:xfrm flipH="1">
            <a:off x="1588" y="627903"/>
            <a:ext cx="560273"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endParaRPr lang="en-US" sz="2399">
              <a:solidFill>
                <a:srgbClr val="FFFFFF"/>
              </a:solidFill>
              <a:latin typeface="Arial" panose="020B0604020202020204"/>
            </a:endParaRPr>
          </a:p>
        </p:txBody>
      </p:sp>
      <p:pic>
        <p:nvPicPr>
          <p:cNvPr id="5" name="Picture 4">
            <a:extLst>
              <a:ext uri="{FF2B5EF4-FFF2-40B4-BE49-F238E27FC236}">
                <a16:creationId xmlns:a16="http://schemas.microsoft.com/office/drawing/2014/main" xmlns="" id="{644539BE-18A6-1948-BE82-02455FBCC53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1021344" y="338346"/>
            <a:ext cx="891925" cy="791393"/>
          </a:xfrm>
          <a:prstGeom prst="rect">
            <a:avLst/>
          </a:prstGeom>
        </p:spPr>
      </p:pic>
      <p:sp>
        <p:nvSpPr>
          <p:cNvPr id="6" name="Title 5">
            <a:extLst>
              <a:ext uri="{FF2B5EF4-FFF2-40B4-BE49-F238E27FC236}">
                <a16:creationId xmlns:a16="http://schemas.microsoft.com/office/drawing/2014/main" xmlns="" id="{5E39C373-21EA-5D42-A674-B1D80B4D9D8D}"/>
              </a:ext>
            </a:extLst>
          </p:cNvPr>
          <p:cNvSpPr>
            <a:spLocks noGrp="1"/>
          </p:cNvSpPr>
          <p:nvPr>
            <p:ph type="title" hasCustomPrompt="1"/>
          </p:nvPr>
        </p:nvSpPr>
        <p:spPr>
          <a:xfrm>
            <a:off x="655150" y="495335"/>
            <a:ext cx="10512862" cy="640714"/>
          </a:xfrm>
        </p:spPr>
        <p:txBody>
          <a:bodyPr>
            <a:normAutofit/>
          </a:bodyPr>
          <a:lstStyle>
            <a:lvl1pPr>
              <a:defRPr sz="2199" b="1">
                <a:solidFill>
                  <a:schemeClr val="tx2">
                    <a:lumMod val="75000"/>
                  </a:schemeClr>
                </a:solidFill>
                <a:latin typeface="Arial" panose="020B0604020202020204" pitchFamily="34" charset="0"/>
                <a:ea typeface="Open Sans" panose="020B0606030504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102669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2130426"/>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9/14/2021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577184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 xmlns:a16="http://schemas.microsoft.com/office/drawing/2014/main" id="{E11C3564-CF67-FE45-A9E2-4B3C230C88D2}"/>
              </a:ext>
            </a:extLst>
          </p:cNvPr>
          <p:cNvSpPr>
            <a:spLocks noGrp="1"/>
          </p:cNvSpPr>
          <p:nvPr>
            <p:ph type="pic" sz="quarter" idx="14"/>
          </p:nvPr>
        </p:nvSpPr>
        <p:spPr>
          <a:xfrm>
            <a:off x="0" y="-1"/>
            <a:ext cx="12188825"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2523692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lide">
    <p:spTree>
      <p:nvGrpSpPr>
        <p:cNvPr id="1" name=""/>
        <p:cNvGrpSpPr/>
        <p:nvPr/>
      </p:nvGrpSpPr>
      <p:grpSpPr>
        <a:xfrm>
          <a:off x="0" y="0"/>
          <a:ext cx="0" cy="0"/>
          <a:chOff x="0" y="0"/>
          <a:chExt cx="0" cy="0"/>
        </a:xfrm>
      </p:grpSpPr>
      <p:sp>
        <p:nvSpPr>
          <p:cNvPr id="2" name="Picture Placeholder 8">
            <a:extLst>
              <a:ext uri="{FF2B5EF4-FFF2-40B4-BE49-F238E27FC236}">
                <a16:creationId xmlns="" xmlns:a16="http://schemas.microsoft.com/office/drawing/2014/main" id="{D9DD6903-31DD-5348-931E-827644FF87FE}"/>
              </a:ext>
            </a:extLst>
          </p:cNvPr>
          <p:cNvSpPr>
            <a:spLocks noGrp="1"/>
          </p:cNvSpPr>
          <p:nvPr>
            <p:ph type="pic" sz="quarter" idx="14"/>
          </p:nvPr>
        </p:nvSpPr>
        <p:spPr>
          <a:xfrm>
            <a:off x="3977668" y="-174171"/>
            <a:ext cx="8410275" cy="7206342"/>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0550" h="14412684">
                <a:moveTo>
                  <a:pt x="0" y="1"/>
                </a:moveTo>
                <a:lnTo>
                  <a:pt x="16820550" y="0"/>
                </a:lnTo>
                <a:lnTo>
                  <a:pt x="16820550" y="14412684"/>
                </a:lnTo>
                <a:lnTo>
                  <a:pt x="4348976" y="14412684"/>
                </a:lnTo>
                <a:lnTo>
                  <a:pt x="0" y="1"/>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542084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0495" y="3645024"/>
            <a:ext cx="10827834" cy="1362075"/>
          </a:xfrm>
        </p:spPr>
        <p:txBody>
          <a:bodyPr anchor="t"/>
          <a:lstStyle>
            <a:lvl1pPr algn="ctr">
              <a:defRPr sz="5300" b="1" cap="all"/>
            </a:lvl1pPr>
          </a:lstStyle>
          <a:p>
            <a:r>
              <a:rPr lang="en-US"/>
              <a:t>Click to edit Master 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9/14/2021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118170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67070" y="881262"/>
            <a:ext cx="9195625" cy="1470025"/>
          </a:xfrm>
        </p:spPr>
        <p:txBody>
          <a:bodyPr anchor="t">
            <a:normAutofit/>
          </a:bodyPr>
          <a:lstStyle>
            <a:lvl1pPr algn="l">
              <a:defRPr sz="4400"/>
            </a:lvl1pPr>
          </a:lstStyle>
          <a:p>
            <a:r>
              <a:rPr lang="en-US" dirty="0"/>
              <a:t>Click to edit Master title style</a:t>
            </a:r>
          </a:p>
        </p:txBody>
      </p:sp>
      <p:sp>
        <p:nvSpPr>
          <p:cNvPr id="3" name="Subtitle 2"/>
          <p:cNvSpPr>
            <a:spLocks noGrp="1"/>
          </p:cNvSpPr>
          <p:nvPr>
            <p:ph type="subTitle" idx="1"/>
          </p:nvPr>
        </p:nvSpPr>
        <p:spPr>
          <a:xfrm>
            <a:off x="2349996" y="3048744"/>
            <a:ext cx="9217024" cy="1752600"/>
          </a:xfrm>
        </p:spPr>
        <p:txBody>
          <a:bodyPr>
            <a:normAutofit/>
          </a:bodyPr>
          <a:lstStyle>
            <a:lvl1pPr marL="0" indent="0" algn="l">
              <a:buNone/>
              <a:defRPr sz="2400">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9/14/2021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21336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9/14/2021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51923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5404F2-BE9A-4460-8815-8F645183555F}" type="datetimeFigureOut">
              <a:rPr lang="en-US" smtClean="0"/>
              <a:pPr/>
              <a:t>9/14/2021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531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5404F2-BE9A-4460-8815-8F645183555F}" type="datetimeFigureOut">
              <a:rPr lang="en-US" smtClean="0"/>
              <a:pPr/>
              <a:t>9/14/2021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795899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9/14/2021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142987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9/14/2021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6"/>
          <p:cNvSpPr>
            <a:spLocks noGrp="1"/>
          </p:cNvSpPr>
          <p:nvPr>
            <p:ph sz="quarter" idx="15"/>
          </p:nvPr>
        </p:nvSpPr>
        <p:spPr>
          <a:xfrm>
            <a:off x="608012" y="4794325"/>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3" name="Content Placeholder 6"/>
          <p:cNvSpPr>
            <a:spLocks noGrp="1"/>
          </p:cNvSpPr>
          <p:nvPr>
            <p:ph sz="quarter" idx="16"/>
          </p:nvPr>
        </p:nvSpPr>
        <p:spPr>
          <a:xfrm>
            <a:off x="4125912" y="4794325"/>
            <a:ext cx="3940258"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4" name="Content Placeholder 6"/>
          <p:cNvSpPr>
            <a:spLocks noGrp="1"/>
          </p:cNvSpPr>
          <p:nvPr>
            <p:ph sz="quarter" idx="17"/>
          </p:nvPr>
        </p:nvSpPr>
        <p:spPr>
          <a:xfrm>
            <a:off x="8240712" y="4788396"/>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5" name="Content Placeholder 6"/>
          <p:cNvSpPr>
            <a:spLocks noGrp="1"/>
          </p:cNvSpPr>
          <p:nvPr>
            <p:ph sz="quarter" idx="18"/>
          </p:nvPr>
        </p:nvSpPr>
        <p:spPr>
          <a:xfrm>
            <a:off x="608012" y="4277817"/>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6" name="Content Placeholder 6"/>
          <p:cNvSpPr>
            <a:spLocks noGrp="1"/>
          </p:cNvSpPr>
          <p:nvPr>
            <p:ph sz="quarter" idx="19"/>
          </p:nvPr>
        </p:nvSpPr>
        <p:spPr>
          <a:xfrm>
            <a:off x="4125912" y="4277817"/>
            <a:ext cx="3940258"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7" name="Content Placeholder 6"/>
          <p:cNvSpPr>
            <a:spLocks noGrp="1"/>
          </p:cNvSpPr>
          <p:nvPr>
            <p:ph sz="quarter" idx="20"/>
          </p:nvPr>
        </p:nvSpPr>
        <p:spPr>
          <a:xfrm>
            <a:off x="8240712" y="4271888"/>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947844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9"/>
            <a:ext cx="10969943" cy="711081"/>
          </a:xfrm>
          <a:prstGeom prst="rect">
            <a:avLst/>
          </a:prstGeom>
        </p:spPr>
        <p:txBody>
          <a:bodyPr vert="horz" lIns="121899" tIns="60949" rIns="121899" bIns="60949" rtlCol="0" anchor="ctr">
            <a:normAutofit/>
          </a:bodyPr>
          <a:lstStyle/>
          <a:p>
            <a:r>
              <a:rPr lang="en-US"/>
              <a:t>Click to edit Master title style</a:t>
            </a:r>
          </a:p>
        </p:txBody>
      </p:sp>
      <p:sp>
        <p:nvSpPr>
          <p:cNvPr id="3" name="Text Placeholder 2"/>
          <p:cNvSpPr>
            <a:spLocks noGrp="1"/>
          </p:cNvSpPr>
          <p:nvPr>
            <p:ph type="body" idx="1"/>
          </p:nvPr>
        </p:nvSpPr>
        <p:spPr>
          <a:xfrm>
            <a:off x="609441" y="1138425"/>
            <a:ext cx="10969943" cy="4987739"/>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9/14/2021</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1" r:id="rId3"/>
    <p:sldLayoutId id="2147483663" r:id="rId4"/>
    <p:sldLayoutId id="2147483650" r:id="rId5"/>
    <p:sldLayoutId id="2147483652" r:id="rId6"/>
    <p:sldLayoutId id="2147483653" r:id="rId7"/>
    <p:sldLayoutId id="2147483654" r:id="rId8"/>
    <p:sldLayoutId id="2147483664" r:id="rId9"/>
    <p:sldLayoutId id="2147483662" r:id="rId10"/>
    <p:sldLayoutId id="2147483665" r:id="rId11"/>
    <p:sldLayoutId id="2147483666" r:id="rId12"/>
    <p:sldLayoutId id="2147483667" r:id="rId13"/>
    <p:sldLayoutId id="2147483655" r:id="rId14"/>
    <p:sldLayoutId id="2147483656" r:id="rId15"/>
    <p:sldLayoutId id="2147483657" r:id="rId16"/>
    <p:sldLayoutId id="2147483658" r:id="rId17"/>
    <p:sldLayoutId id="2147483659" r:id="rId18"/>
    <p:sldLayoutId id="2147483668" r:id="rId19"/>
    <p:sldLayoutId id="2147483669" r:id="rId20"/>
    <p:sldLayoutId id="2147483670" r:id="rId21"/>
  </p:sldLayoutIdLst>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anubhavtrainings.com/" TargetMode="Externa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3.jpeg"/><Relationship Id="rId7" Type="http://schemas.openxmlformats.org/officeDocument/2006/relationships/image" Target="../media/image17.tiff"/><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image" Target="../media/image16.tiff"/><Relationship Id="rId5" Type="http://schemas.openxmlformats.org/officeDocument/2006/relationships/image" Target="../media/image15.tiff"/><Relationship Id="rId10" Type="http://schemas.openxmlformats.org/officeDocument/2006/relationships/image" Target="../media/image4.png"/><Relationship Id="rId4" Type="http://schemas.openxmlformats.org/officeDocument/2006/relationships/image" Target="../media/image14.tiff"/><Relationship Id="rId9" Type="http://schemas.openxmlformats.org/officeDocument/2006/relationships/hyperlink" Target="https://anubhavtrainings.com/" TargetMode="External"/></Relationships>
</file>

<file path=ppt/slides/_rels/slide12.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19.jpg"/><Relationship Id="rId7" Type="http://schemas.openxmlformats.org/officeDocument/2006/relationships/image" Target="../media/image21.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14.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0.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blogs.sap.com/2019/08/20/its-steampunk-now/" TargetMode="External"/><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tiff"/><Relationship Id="rId1" Type="http://schemas.openxmlformats.org/officeDocument/2006/relationships/slideLayout" Target="../slideLayouts/slideLayout8.xml"/><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Hackett Report On Corporate Supplier Payments | PYMNTS.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88824" cy="68580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p:nvPr/>
        </p:nvSpPr>
        <p:spPr>
          <a:xfrm>
            <a:off x="-26268" y="0"/>
            <a:ext cx="12215092" cy="6885384"/>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 name="Picture 14">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58908" y="44625"/>
            <a:ext cx="1584176" cy="1564698"/>
          </a:xfrm>
          <a:prstGeom prst="rect">
            <a:avLst/>
          </a:prstGeom>
        </p:spPr>
      </p:pic>
      <p:pic>
        <p:nvPicPr>
          <p:cNvPr id="16" name="Picture 15">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121" y="6093296"/>
            <a:ext cx="716699" cy="707887"/>
          </a:xfrm>
          <a:prstGeom prst="rect">
            <a:avLst/>
          </a:prstGeom>
        </p:spPr>
      </p:pic>
      <p:sp>
        <p:nvSpPr>
          <p:cNvPr id="17" name="TextBox 3">
            <a:extLst>
              <a:ext uri="{FF2B5EF4-FFF2-40B4-BE49-F238E27FC236}">
                <a16:creationId xmlns:a16="http://schemas.microsoft.com/office/drawing/2014/main" xmlns="" xmlns:lc="http://schemas.openxmlformats.org/drawingml/2006/lockedCanvas" id="{CD9849B0-BCB0-4466-8FC9-5ADD342E24D4}"/>
              </a:ext>
            </a:extLst>
          </p:cNvPr>
          <p:cNvSpPr txBox="1"/>
          <p:nvPr/>
        </p:nvSpPr>
        <p:spPr>
          <a:xfrm>
            <a:off x="665523" y="2592045"/>
            <a:ext cx="7535341" cy="646331"/>
          </a:xfrm>
          <a:prstGeom prst="rect">
            <a:avLst/>
          </a:prstGeom>
          <a:no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3600" dirty="0">
                <a:solidFill>
                  <a:schemeClr val="bg1"/>
                </a:solidFill>
                <a:latin typeface="Cooper Black" panose="0208090404030B020404" pitchFamily="18" charset="0"/>
              </a:rPr>
              <a:t>contact@anubhavtrainings.com</a:t>
            </a:r>
          </a:p>
        </p:txBody>
      </p:sp>
      <p:sp>
        <p:nvSpPr>
          <p:cNvPr id="18" name="Title 2"/>
          <p:cNvSpPr txBox="1">
            <a:spLocks/>
          </p:cNvSpPr>
          <p:nvPr/>
        </p:nvSpPr>
        <p:spPr>
          <a:xfrm>
            <a:off x="680495" y="3645024"/>
            <a:ext cx="10827834" cy="1362075"/>
          </a:xfrm>
          <a:prstGeom prst="rect">
            <a:avLst/>
          </a:prstGeom>
        </p:spPr>
        <p:txBody>
          <a:bodyP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algn="ctr"/>
            <a:r>
              <a:rPr lang="en-IN" sz="6000" dirty="0" smtClean="0">
                <a:solidFill>
                  <a:schemeClr val="bg1"/>
                </a:solidFill>
                <a:latin typeface="Patua One" pitchFamily="2" charset="0"/>
              </a:rPr>
              <a:t>  ABAP RESTFUL APPLICATION    PROGRAMMING</a:t>
            </a:r>
            <a:endParaRPr lang="en-IN" sz="5400" dirty="0">
              <a:solidFill>
                <a:schemeClr val="bg1"/>
              </a:solidFill>
              <a:latin typeface="Arial" pitchFamily="34" charset="0"/>
              <a:cs typeface="Arial" pitchFamily="34" charset="0"/>
            </a:endParaRPr>
          </a:p>
        </p:txBody>
      </p:sp>
      <p:sp>
        <p:nvSpPr>
          <p:cNvPr id="21" name="Rectangle 20"/>
          <p:cNvSpPr/>
          <p:nvPr/>
        </p:nvSpPr>
        <p:spPr>
          <a:xfrm>
            <a:off x="693812" y="3238376"/>
            <a:ext cx="10801200" cy="288032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p:cNvSpPr/>
          <p:nvPr/>
        </p:nvSpPr>
        <p:spPr>
          <a:xfrm>
            <a:off x="1053852" y="700767"/>
            <a:ext cx="4176464" cy="769441"/>
          </a:xfrm>
          <a:prstGeom prst="rect">
            <a:avLst/>
          </a:prstGeom>
        </p:spPr>
        <p:txBody>
          <a:bodyPr wrap="square">
            <a:spAutoFit/>
          </a:bodyPr>
          <a:lstStyle/>
          <a:p>
            <a:r>
              <a:rPr lang="en-IN" sz="4400" dirty="0" smtClean="0">
                <a:solidFill>
                  <a:schemeClr val="bg1"/>
                </a:solidFill>
                <a:latin typeface="Cooper Black" panose="0208090404030B020404" pitchFamily="18" charset="0"/>
              </a:rPr>
              <a:t>Day 22</a:t>
            </a:r>
            <a:endParaRPr lang="en-US" sz="4400" dirty="0">
              <a:latin typeface="Cooper Black" panose="0208090404030B020404" pitchFamily="18" charset="0"/>
            </a:endParaRPr>
          </a:p>
        </p:txBody>
      </p:sp>
    </p:spTree>
    <p:extLst>
      <p:ext uri="{BB962C8B-B14F-4D97-AF65-F5344CB8AC3E}">
        <p14:creationId xmlns:p14="http://schemas.microsoft.com/office/powerpoint/2010/main" val="19180110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0" y="0"/>
            <a:ext cx="12188825" cy="6858000"/>
            <a:chOff x="94878" y="13266"/>
            <a:chExt cx="12188825" cy="6858000"/>
          </a:xfrm>
        </p:grpSpPr>
        <p:sp>
          <p:nvSpPr>
            <p:cNvPr id="3" name="Rectangle 2"/>
            <p:cNvSpPr/>
            <p:nvPr/>
          </p:nvSpPr>
          <p:spPr>
            <a:xfrm>
              <a:off x="94878" y="13266"/>
              <a:ext cx="12188825" cy="68580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Rectangle 42"/>
            <p:cNvSpPr/>
            <p:nvPr/>
          </p:nvSpPr>
          <p:spPr>
            <a:xfrm>
              <a:off x="94878" y="13266"/>
              <a:ext cx="12188825" cy="6858000"/>
            </a:xfrm>
            <a:prstGeom prst="rect">
              <a:avLst/>
            </a:prstGeom>
            <a:gradFill flip="none" rotWithShape="1">
              <a:gsLst>
                <a:gs pos="0">
                  <a:schemeClr val="tx2">
                    <a:lumMod val="60000"/>
                    <a:lumOff val="40000"/>
                    <a:alpha val="31000"/>
                  </a:schemeClr>
                </a:gs>
                <a:gs pos="63000">
                  <a:schemeClr val="bg1">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1" name="TextBox 40">
            <a:extLst>
              <a:ext uri="{FF2B5EF4-FFF2-40B4-BE49-F238E27FC236}">
                <a16:creationId xmlns="" xmlns:a16="http://schemas.microsoft.com/office/drawing/2014/main" id="{B97BA9D8-F322-4184-BBD6-84D1758BBAF2}"/>
              </a:ext>
            </a:extLst>
          </p:cNvPr>
          <p:cNvSpPr txBox="1"/>
          <p:nvPr/>
        </p:nvSpPr>
        <p:spPr>
          <a:xfrm>
            <a:off x="3158837" y="790803"/>
            <a:ext cx="6096000" cy="1015663"/>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FFAA0F"/>
                </a:solidFill>
                <a:effectLst>
                  <a:outerShdw dist="38100" dir="2700000" algn="tl">
                    <a:srgbClr val="000000">
                      <a:alpha val="30000"/>
                    </a:srgbClr>
                  </a:outerShdw>
                </a:effectLst>
                <a:uLnTx/>
                <a:uFillTx/>
                <a:latin typeface="Arial Black" panose="020B0A04020102020204"/>
                <a:ea typeface="Segoe UI Bold" panose="020B0802040204020203" pitchFamily="34" charset="0"/>
                <a:cs typeface="Segoe UI Bold" panose="020B0802040204020203" pitchFamily="34" charset="0"/>
              </a:rPr>
              <a:t>THANK YOU</a:t>
            </a:r>
          </a:p>
        </p:txBody>
      </p:sp>
      <p:sp>
        <p:nvSpPr>
          <p:cNvPr id="42" name="Rectangle 41">
            <a:extLst>
              <a:ext uri="{FF2B5EF4-FFF2-40B4-BE49-F238E27FC236}">
                <a16:creationId xmlns="" xmlns:a16="http://schemas.microsoft.com/office/drawing/2014/main" id="{6F1FF064-B1BA-4D97-BBAF-F44AB26AE469}"/>
              </a:ext>
            </a:extLst>
          </p:cNvPr>
          <p:cNvSpPr/>
          <p:nvPr/>
        </p:nvSpPr>
        <p:spPr>
          <a:xfrm>
            <a:off x="1231900" y="1916832"/>
            <a:ext cx="9715500" cy="3352800"/>
          </a:xfrm>
          <a:prstGeom prst="rect">
            <a:avLst/>
          </a:prstGeom>
          <a:solidFill>
            <a:schemeClr val="accent6"/>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 xmlns:a16="http://schemas.microsoft.com/office/drawing/2014/main" id="{B1A9A39D-2DF3-4B3D-B8DB-92F76BC52591}"/>
              </a:ext>
            </a:extLst>
          </p:cNvPr>
          <p:cNvSpPr/>
          <p:nvPr/>
        </p:nvSpPr>
        <p:spPr>
          <a:xfrm>
            <a:off x="1861925" y="2877820"/>
            <a:ext cx="8434600" cy="2194560"/>
          </a:xfrm>
          <a:prstGeom prst="rect">
            <a:avLst/>
          </a:prstGeom>
          <a:solidFill>
            <a:srgbClr val="F57913"/>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Shape 1155">
            <a:extLst>
              <a:ext uri="{FF2B5EF4-FFF2-40B4-BE49-F238E27FC236}">
                <a16:creationId xmlns="" xmlns:a16="http://schemas.microsoft.com/office/drawing/2014/main" id="{BBA71FBC-7E64-4F22-B1E1-B21EF2EBFD12}"/>
              </a:ext>
            </a:extLst>
          </p:cNvPr>
          <p:cNvSpPr/>
          <p:nvPr/>
        </p:nvSpPr>
        <p:spPr>
          <a:xfrm>
            <a:off x="5837361" y="3487788"/>
            <a:ext cx="4350348" cy="974626"/>
          </a:xfrm>
          <a:prstGeom prst="rect">
            <a:avLst/>
          </a:prstGeom>
          <a:solidFill>
            <a:srgbClr val="F57B17"/>
          </a:solidFill>
          <a:ln w="12700">
            <a:solidFill>
              <a:schemeClr val="tx1"/>
            </a:solidFill>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2400"/>
              </a:lnSpc>
            </a:pPr>
            <a:r>
              <a:rPr lang="en-US" sz="2000" dirty="0" smtClean="0">
                <a:solidFill>
                  <a:schemeClr val="bg1"/>
                </a:solidFill>
                <a:ea typeface="Segoe UI" panose="020B0502040204020203" pitchFamily="34" charset="0"/>
                <a:cs typeface="Segoe UI" panose="020B0502040204020203" pitchFamily="34" charset="0"/>
              </a:rPr>
              <a:t>Anubhav Oberoy</a:t>
            </a:r>
            <a:endParaRPr lang="en-US" sz="2000" dirty="0">
              <a:solidFill>
                <a:schemeClr val="bg1"/>
              </a:solidFill>
              <a:ea typeface="Segoe UI" panose="020B0502040204020203" pitchFamily="34" charset="0"/>
              <a:cs typeface="Segoe UI" panose="020B0502040204020203" pitchFamily="34" charset="0"/>
            </a:endParaRPr>
          </a:p>
          <a:p>
            <a:pPr>
              <a:lnSpc>
                <a:spcPts val="2400"/>
              </a:lnSpc>
            </a:pPr>
            <a:r>
              <a:rPr lang="en-US" sz="2000" dirty="0">
                <a:solidFill>
                  <a:schemeClr val="bg1"/>
                </a:solidFill>
                <a:ea typeface="Segoe UI" panose="020B0502040204020203" pitchFamily="34" charset="0"/>
                <a:cs typeface="Segoe UI" panose="020B0502040204020203" pitchFamily="34" charset="0"/>
                <a:hlinkClick r:id="rId2"/>
              </a:rPr>
              <a:t>https://www.anubhavtrainings.com</a:t>
            </a:r>
            <a:endParaRPr lang="en-US" sz="2000" dirty="0">
              <a:solidFill>
                <a:schemeClr val="bg1"/>
              </a:solidFill>
              <a:ea typeface="Segoe UI" panose="020B0502040204020203" pitchFamily="34" charset="0"/>
              <a:cs typeface="Segoe UI" panose="020B0502040204020203" pitchFamily="34" charset="0"/>
            </a:endParaRPr>
          </a:p>
          <a:p>
            <a:pPr>
              <a:lnSpc>
                <a:spcPts val="2400"/>
              </a:lnSpc>
            </a:pPr>
            <a:endParaRPr lang="en-US" sz="2000" dirty="0">
              <a:solidFill>
                <a:schemeClr val="bg1"/>
              </a:solidFill>
              <a:ea typeface="Segoe UI" panose="020B0502040204020203" pitchFamily="34" charset="0"/>
              <a:cs typeface="Segoe UI" panose="020B0502040204020203" pitchFamily="34" charset="0"/>
            </a:endParaRPr>
          </a:p>
        </p:txBody>
      </p:sp>
      <p:sp>
        <p:nvSpPr>
          <p:cNvPr id="47" name="Shape 1155">
            <a:extLst>
              <a:ext uri="{FF2B5EF4-FFF2-40B4-BE49-F238E27FC236}">
                <a16:creationId xmlns="" xmlns:a16="http://schemas.microsoft.com/office/drawing/2014/main" id="{EF70B77F-958D-435E-9074-28018EC794BB}"/>
              </a:ext>
            </a:extLst>
          </p:cNvPr>
          <p:cNvSpPr/>
          <p:nvPr/>
        </p:nvSpPr>
        <p:spPr>
          <a:xfrm>
            <a:off x="2069190" y="3060290"/>
            <a:ext cx="3757548" cy="1810367"/>
          </a:xfrm>
          <a:prstGeom prst="rect">
            <a:avLst/>
          </a:prstGeom>
          <a:solidFill>
            <a:srgbClr val="F57B17"/>
          </a:solidFill>
          <a:ln w="12700">
            <a:solidFill>
              <a:schemeClr val="tx1"/>
            </a:solidFill>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If you cannot do</a:t>
            </a:r>
          </a:p>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great things, do small things in a great way.</a:t>
            </a:r>
          </a:p>
        </p:txBody>
      </p:sp>
      <p:pic>
        <p:nvPicPr>
          <p:cNvPr id="49" name="Picture 48">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11"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2810159237"/>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 xmlns:a16="http://schemas.microsoft.com/office/drawing/2014/main" id="{EAF14BF4-9A45-8B4E-AA65-A815CC72E5A3}"/>
              </a:ext>
            </a:extLst>
          </p:cNvPr>
          <p:cNvSpPr/>
          <p:nvPr/>
        </p:nvSpPr>
        <p:spPr>
          <a:xfrm flipH="1">
            <a:off x="3029488" y="2339447"/>
            <a:ext cx="9159332" cy="4517660"/>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2" name="Picture Placeholder 1">
            <a:extLst>
              <a:ext uri="{FF2B5EF4-FFF2-40B4-BE49-F238E27FC236}">
                <a16:creationId xmlns="" xmlns:a16="http://schemas.microsoft.com/office/drawing/2014/main" id="{5901FB9E-D5D8-0E42-9064-309ADD0ECF57}"/>
              </a:ext>
            </a:extLst>
          </p:cNvPr>
          <p:cNvSpPr>
            <a:spLocks noGrp="1"/>
          </p:cNvSpPr>
          <p:nvPr>
            <p:ph type="pic" sz="quarter" idx="14"/>
          </p:nvPr>
        </p:nvSpPr>
        <p:spPr>
          <a:xfrm>
            <a:off x="-1" y="892"/>
            <a:ext cx="12188825" cy="4876667"/>
          </a:xfrm>
        </p:spPr>
      </p:sp>
      <p:pic>
        <p:nvPicPr>
          <p:cNvPr id="4" name="Picture 3">
            <a:extLst>
              <a:ext uri="{FF2B5EF4-FFF2-40B4-BE49-F238E27FC236}">
                <a16:creationId xmlns=""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6" y="892"/>
            <a:ext cx="12185652" cy="4876667"/>
          </a:xfrm>
          <a:prstGeom prst="rect">
            <a:avLst/>
          </a:prstGeom>
        </p:spPr>
      </p:pic>
      <p:sp>
        <p:nvSpPr>
          <p:cNvPr id="20" name="Rectangle 19">
            <a:extLst>
              <a:ext uri="{FF2B5EF4-FFF2-40B4-BE49-F238E27FC236}">
                <a16:creationId xmlns="" xmlns:a16="http://schemas.microsoft.com/office/drawing/2014/main" id="{7D8E97E7-E23C-4E4A-A0AF-1C43E32D5148}"/>
              </a:ext>
            </a:extLst>
          </p:cNvPr>
          <p:cNvSpPr/>
          <p:nvPr/>
        </p:nvSpPr>
        <p:spPr>
          <a:xfrm>
            <a:off x="3175" y="-9395"/>
            <a:ext cx="12184064" cy="4886954"/>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defRPr/>
            </a:pPr>
            <a:endParaRPr lang="en-US" sz="1799">
              <a:solidFill>
                <a:srgbClr val="FFFFFF"/>
              </a:solidFill>
              <a:latin typeface="Arial" panose="020B0604020202020204" pitchFamily="34" charset="0"/>
              <a:cs typeface="Arial" panose="020B0604020202020204" pitchFamily="34" charset="0"/>
            </a:endParaRPr>
          </a:p>
        </p:txBody>
      </p:sp>
      <p:sp>
        <p:nvSpPr>
          <p:cNvPr id="35" name="Rectangle 34">
            <a:extLst>
              <a:ext uri="{FF2B5EF4-FFF2-40B4-BE49-F238E27FC236}">
                <a16:creationId xmlns="" xmlns:a16="http://schemas.microsoft.com/office/drawing/2014/main" id="{F6FFC3F4-1A5C-6446-9CE3-98CE002CFF5F}"/>
              </a:ext>
            </a:extLst>
          </p:cNvPr>
          <p:cNvSpPr/>
          <p:nvPr/>
        </p:nvSpPr>
        <p:spPr>
          <a:xfrm>
            <a:off x="350568" y="5992010"/>
            <a:ext cx="3635177" cy="646163"/>
          </a:xfrm>
          <a:prstGeom prst="rect">
            <a:avLst/>
          </a:prstGeom>
        </p:spPr>
        <p:txBody>
          <a:bodyPr wrap="square">
            <a:spAutoFit/>
          </a:bodyPr>
          <a:lstStyle/>
          <a:p>
            <a:pPr defTabSz="913943">
              <a:defRPr/>
            </a:pPr>
            <a:r>
              <a:rPr lang="en-US" sz="1799" b="1" dirty="0">
                <a:solidFill>
                  <a:srgbClr val="44546A"/>
                </a:solidFill>
                <a:latin typeface="Arial" panose="020B0604020202020204" pitchFamily="34" charset="0"/>
                <a:cs typeface="Arial" panose="020B0604020202020204" pitchFamily="34" charset="0"/>
              </a:rPr>
              <a:t>Contact us today!</a:t>
            </a:r>
          </a:p>
          <a:p>
            <a:pPr defTabSz="913943">
              <a:defRPr/>
            </a:pPr>
            <a:r>
              <a:rPr lang="en-US" sz="1799" dirty="0">
                <a:solidFill>
                  <a:srgbClr val="44546A"/>
                </a:solidFill>
                <a:latin typeface="Arial" panose="020B0604020202020204"/>
              </a:rPr>
              <a:t>https://anubhavtrainings.com/</a:t>
            </a:r>
          </a:p>
        </p:txBody>
      </p:sp>
      <p:sp>
        <p:nvSpPr>
          <p:cNvPr id="6" name="Rectangle 5">
            <a:extLst>
              <a:ext uri="{FF2B5EF4-FFF2-40B4-BE49-F238E27FC236}">
                <a16:creationId xmlns="" xmlns:a16="http://schemas.microsoft.com/office/drawing/2014/main" id="{7A91E6F4-0EB3-3446-B962-79A0A253F3F7}"/>
              </a:ext>
            </a:extLst>
          </p:cNvPr>
          <p:cNvSpPr/>
          <p:nvPr/>
        </p:nvSpPr>
        <p:spPr>
          <a:xfrm>
            <a:off x="8178219" y="2926031"/>
            <a:ext cx="3229442" cy="276927"/>
          </a:xfrm>
          <a:prstGeom prst="rect">
            <a:avLst/>
          </a:prstGeom>
        </p:spPr>
        <p:txBody>
          <a:bodyPr wrap="square">
            <a:spAutoFit/>
          </a:bodyPr>
          <a:lstStyle/>
          <a:p>
            <a:pPr algn="ctr" defTabSz="914126">
              <a:defRPr/>
            </a:pPr>
            <a:r>
              <a:rPr lang="en-IN" sz="1200" spc="50" dirty="0">
                <a:solidFill>
                  <a:srgbClr val="FFFFFF">
                    <a:lumMod val="95000"/>
                  </a:srgbClr>
                </a:solidFill>
                <a:latin typeface="Arial" panose="020B0604020202020204" pitchFamily="34" charset="0"/>
                <a:cs typeface="Arial" panose="020B0604020202020204" pitchFamily="34" charset="0"/>
              </a:rPr>
              <a:t>We build the workforce of the future.</a:t>
            </a:r>
            <a:endParaRPr lang="en-US" sz="1200" spc="50" dirty="0">
              <a:solidFill>
                <a:srgbClr val="FFFFFF">
                  <a:lumMod val="95000"/>
                </a:srgbClr>
              </a:solidFill>
              <a:latin typeface="Arial" panose="020B0604020202020204" pitchFamily="34" charset="0"/>
              <a:cs typeface="Arial" panose="020B0604020202020204" pitchFamily="34" charset="0"/>
            </a:endParaRPr>
          </a:p>
        </p:txBody>
      </p:sp>
      <p:sp>
        <p:nvSpPr>
          <p:cNvPr id="40" name="Rectangle 39">
            <a:extLst>
              <a:ext uri="{FF2B5EF4-FFF2-40B4-BE49-F238E27FC236}">
                <a16:creationId xmlns="" xmlns:a16="http://schemas.microsoft.com/office/drawing/2014/main" id="{89EED0AA-D6A0-854A-9888-8400B6D1FE48}"/>
              </a:ext>
            </a:extLst>
          </p:cNvPr>
          <p:cNvSpPr/>
          <p:nvPr/>
        </p:nvSpPr>
        <p:spPr>
          <a:xfrm>
            <a:off x="1221676"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 </a:t>
            </a:r>
          </a:p>
          <a:p>
            <a:pPr algn="ctr" defTabSz="914126">
              <a:defRPr/>
            </a:pPr>
            <a:r>
              <a:rPr lang="en-US" sz="1200" dirty="0">
                <a:solidFill>
                  <a:srgbClr val="FFFFFF"/>
                </a:solidFill>
                <a:latin typeface="Arial" panose="020B0604020202020204"/>
              </a:rPr>
              <a:t>Corporate Clients</a:t>
            </a:r>
          </a:p>
        </p:txBody>
      </p:sp>
      <p:sp>
        <p:nvSpPr>
          <p:cNvPr id="49" name="Rectangle 48">
            <a:extLst>
              <a:ext uri="{FF2B5EF4-FFF2-40B4-BE49-F238E27FC236}">
                <a16:creationId xmlns="" xmlns:a16="http://schemas.microsoft.com/office/drawing/2014/main" id="{DFBD6F02-53D0-BF4D-BF2A-4BD3E0AC1D30}"/>
              </a:ext>
            </a:extLst>
          </p:cNvPr>
          <p:cNvSpPr/>
          <p:nvPr/>
        </p:nvSpPr>
        <p:spPr>
          <a:xfrm>
            <a:off x="2825143"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30,000+</a:t>
            </a:r>
          </a:p>
          <a:p>
            <a:pPr algn="ctr" defTabSz="914126">
              <a:defRPr/>
            </a:pPr>
            <a:r>
              <a:rPr lang="en-US" sz="1200" dirty="0">
                <a:solidFill>
                  <a:srgbClr val="FFFFFF"/>
                </a:solidFill>
                <a:latin typeface="Arial" panose="020B0604020202020204"/>
              </a:rPr>
              <a:t>Learners Trained</a:t>
            </a:r>
          </a:p>
        </p:txBody>
      </p:sp>
      <p:sp>
        <p:nvSpPr>
          <p:cNvPr id="75" name="Rectangle 74">
            <a:extLst>
              <a:ext uri="{FF2B5EF4-FFF2-40B4-BE49-F238E27FC236}">
                <a16:creationId xmlns="" xmlns:a16="http://schemas.microsoft.com/office/drawing/2014/main" id="{B3EFFD71-D9A6-F843-8D97-4553654A0BAE}"/>
              </a:ext>
            </a:extLst>
          </p:cNvPr>
          <p:cNvSpPr/>
          <p:nvPr/>
        </p:nvSpPr>
        <p:spPr>
          <a:xfrm>
            <a:off x="4495429" y="3111497"/>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25000+ </a:t>
            </a:r>
          </a:p>
          <a:p>
            <a:pPr algn="ctr" defTabSz="914126">
              <a:defRPr/>
            </a:pPr>
            <a:r>
              <a:rPr lang="en-US" sz="1200" dirty="0">
                <a:solidFill>
                  <a:srgbClr val="FFFFFF"/>
                </a:solidFill>
                <a:latin typeface="Arial" panose="020B0604020202020204"/>
              </a:rPr>
              <a:t>Learners Placed</a:t>
            </a:r>
          </a:p>
        </p:txBody>
      </p:sp>
      <p:pic>
        <p:nvPicPr>
          <p:cNvPr id="9" name="Picture 8">
            <a:extLst>
              <a:ext uri="{FF2B5EF4-FFF2-40B4-BE49-F238E27FC236}">
                <a16:creationId xmlns=""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127" y="2279841"/>
            <a:ext cx="640059" cy="640059"/>
          </a:xfrm>
          <a:prstGeom prst="rect">
            <a:avLst/>
          </a:prstGeom>
        </p:spPr>
      </p:pic>
      <p:pic>
        <p:nvPicPr>
          <p:cNvPr id="11" name="Picture 10">
            <a:extLst>
              <a:ext uri="{FF2B5EF4-FFF2-40B4-BE49-F238E27FC236}">
                <a16:creationId xmlns=""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5530" y="2272765"/>
            <a:ext cx="671928" cy="671928"/>
          </a:xfrm>
          <a:prstGeom prst="rect">
            <a:avLst/>
          </a:prstGeom>
        </p:spPr>
      </p:pic>
      <p:sp>
        <p:nvSpPr>
          <p:cNvPr id="48" name="Rectangle 47"/>
          <p:cNvSpPr/>
          <p:nvPr/>
        </p:nvSpPr>
        <p:spPr>
          <a:xfrm>
            <a:off x="632520" y="692232"/>
            <a:ext cx="6570959" cy="1015399"/>
          </a:xfrm>
          <a:prstGeom prst="rect">
            <a:avLst/>
          </a:prstGeom>
        </p:spPr>
        <p:txBody>
          <a:bodyPr wrap="square">
            <a:spAutoFit/>
          </a:bodyPr>
          <a:lstStyle/>
          <a:p>
            <a:pPr algn="ctr" defTabSz="914126">
              <a:defRPr/>
            </a:pPr>
            <a:r>
              <a:rPr lang="en-US" sz="1999" b="1" dirty="0">
                <a:solidFill>
                  <a:srgbClr val="FFFFFF"/>
                </a:solidFill>
                <a:latin typeface="Arial" panose="020B0604020202020204" pitchFamily="34" charset="0"/>
                <a:cs typeface="Arial" panose="020B0604020202020204" pitchFamily="34" charset="0"/>
              </a:rPr>
              <a:t>We’re committed to empower you to be</a:t>
            </a:r>
          </a:p>
          <a:p>
            <a:pPr algn="ctr" defTabSz="914126">
              <a:defRPr/>
            </a:pPr>
            <a:r>
              <a:rPr lang="en-US" sz="1999" b="1" dirty="0">
                <a:solidFill>
                  <a:srgbClr val="FFFFFF"/>
                </a:solidFill>
                <a:latin typeface="Arial" panose="020B0604020202020204" pitchFamily="34" charset="0"/>
                <a:cs typeface="Arial" panose="020B0604020202020204" pitchFamily="34" charset="0"/>
              </a:rPr>
              <a:t>Most Desirable Resource</a:t>
            </a:r>
          </a:p>
          <a:p>
            <a:pPr algn="ctr" defTabSz="914126">
              <a:defRPr/>
            </a:pPr>
            <a:r>
              <a:rPr lang="en-US" sz="1999" b="1" dirty="0">
                <a:solidFill>
                  <a:srgbClr val="FFFFFF"/>
                </a:solidFill>
                <a:latin typeface="Arial" panose="020B0604020202020204" pitchFamily="34" charset="0"/>
                <a:cs typeface="Arial" panose="020B0604020202020204" pitchFamily="34" charset="0"/>
              </a:rPr>
              <a:t>through powerful training solutions.</a:t>
            </a:r>
          </a:p>
        </p:txBody>
      </p:sp>
      <p:sp>
        <p:nvSpPr>
          <p:cNvPr id="54" name="Rectangle 53">
            <a:extLst>
              <a:ext uri="{FF2B5EF4-FFF2-40B4-BE49-F238E27FC236}">
                <a16:creationId xmlns="" xmlns:a16="http://schemas.microsoft.com/office/drawing/2014/main" id="{29B88429-5E3E-E649-B2EC-6D73DF20380B}"/>
              </a:ext>
            </a:extLst>
          </p:cNvPr>
          <p:cNvSpPr/>
          <p:nvPr/>
        </p:nvSpPr>
        <p:spPr>
          <a:xfrm>
            <a:off x="350569" y="4998498"/>
            <a:ext cx="3900557" cy="892320"/>
          </a:xfrm>
          <a:prstGeom prst="rect">
            <a:avLst/>
          </a:prstGeom>
        </p:spPr>
        <p:txBody>
          <a:bodyPr wrap="square">
            <a:spAutoFit/>
          </a:bodyPr>
          <a:lstStyle/>
          <a:p>
            <a:pPr defTabSz="914126">
              <a:defRPr/>
            </a:pPr>
            <a:r>
              <a:rPr lang="en-US" sz="1999" b="1" spc="100" dirty="0">
                <a:solidFill>
                  <a:srgbClr val="F97700"/>
                </a:solidFill>
                <a:latin typeface="Arial" panose="020B0604020202020204"/>
              </a:rPr>
              <a:t>FREE WEBINARS </a:t>
            </a:r>
          </a:p>
          <a:p>
            <a:pPr defTabSz="914126">
              <a:defRPr/>
            </a:pPr>
            <a:r>
              <a:rPr lang="en-US" sz="1600" i="1" dirty="0">
                <a:solidFill>
                  <a:srgbClr val="F97700"/>
                </a:solidFill>
                <a:latin typeface="Arial" panose="020B0604020202020204"/>
              </a:rPr>
              <a:t>Sign up for free webinars with industry experts every fortnight!</a:t>
            </a:r>
          </a:p>
        </p:txBody>
      </p:sp>
      <p:pic>
        <p:nvPicPr>
          <p:cNvPr id="56" name="Picture 55">
            <a:extLst>
              <a:ext uri="{FF2B5EF4-FFF2-40B4-BE49-F238E27FC236}">
                <a16:creationId xmlns=""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1451" y="2194693"/>
            <a:ext cx="851865" cy="851865"/>
          </a:xfrm>
          <a:prstGeom prst="rect">
            <a:avLst/>
          </a:prstGeom>
        </p:spPr>
      </p:pic>
      <p:grpSp>
        <p:nvGrpSpPr>
          <p:cNvPr id="8" name="Group 13">
            <a:extLst>
              <a:ext uri="{FF2B5EF4-FFF2-40B4-BE49-F238E27FC236}">
                <a16:creationId xmlns="" xmlns:a16="http://schemas.microsoft.com/office/drawing/2014/main" id="{C4CE162D-F9BF-9140-A233-D39001B36CFD}"/>
              </a:ext>
            </a:extLst>
          </p:cNvPr>
          <p:cNvGrpSpPr/>
          <p:nvPr/>
        </p:nvGrpSpPr>
        <p:grpSpPr>
          <a:xfrm>
            <a:off x="6517598" y="3369121"/>
            <a:ext cx="5611184" cy="3380860"/>
            <a:chOff x="4482563" y="4980191"/>
            <a:chExt cx="3128574" cy="1841396"/>
          </a:xfrm>
        </p:grpSpPr>
        <p:pic>
          <p:nvPicPr>
            <p:cNvPr id="19" name="Picture 18">
              <a:extLst>
                <a:ext uri="{FF2B5EF4-FFF2-40B4-BE49-F238E27FC236}">
                  <a16:creationId xmlns=""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 xmlns:a16="http://schemas.microsoft.com/office/drawing/2014/main" id="{34C82462-A6A9-9F40-B874-C2786492A285}"/>
              </a:ext>
            </a:extLst>
          </p:cNvPr>
          <p:cNvSpPr/>
          <p:nvPr/>
        </p:nvSpPr>
        <p:spPr>
          <a:xfrm>
            <a:off x="4492569" y="5574754"/>
            <a:ext cx="2196235" cy="54735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23" name="Rectangle 22">
            <a:hlinkClick r:id="rId9"/>
            <a:extLst>
              <a:ext uri="{FF2B5EF4-FFF2-40B4-BE49-F238E27FC236}">
                <a16:creationId xmlns="" xmlns:a16="http://schemas.microsoft.com/office/drawing/2014/main" id="{B7D41E04-1B35-BD4F-8B37-C6CC88C6B995}"/>
              </a:ext>
            </a:extLst>
          </p:cNvPr>
          <p:cNvSpPr/>
          <p:nvPr/>
        </p:nvSpPr>
        <p:spPr>
          <a:xfrm>
            <a:off x="4399734" y="5490332"/>
            <a:ext cx="2196235" cy="54735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5" name="Rectangle 4">
            <a:extLst>
              <a:ext uri="{FF2B5EF4-FFF2-40B4-BE49-F238E27FC236}">
                <a16:creationId xmlns="" xmlns:a16="http://schemas.microsoft.com/office/drawing/2014/main" id="{6AA9D7C5-0368-6645-B73F-D51BF9C01567}"/>
              </a:ext>
            </a:extLst>
          </p:cNvPr>
          <p:cNvSpPr/>
          <p:nvPr/>
        </p:nvSpPr>
        <p:spPr>
          <a:xfrm>
            <a:off x="4802969" y="5590298"/>
            <a:ext cx="1466686" cy="369236"/>
          </a:xfrm>
          <a:prstGeom prst="rect">
            <a:avLst/>
          </a:prstGeom>
        </p:spPr>
        <p:txBody>
          <a:bodyPr wrap="none">
            <a:spAutoFit/>
          </a:bodyPr>
          <a:lstStyle/>
          <a:p>
            <a:pPr defTabSz="914126">
              <a:defRPr/>
            </a:pPr>
            <a:r>
              <a:rPr lang="en-US" sz="1799" b="1" dirty="0">
                <a:solidFill>
                  <a:srgbClr val="44546A"/>
                </a:solidFill>
                <a:latin typeface="Arial" panose="020B0604020202020204"/>
              </a:rPr>
              <a:t>Enroll Now!</a:t>
            </a:r>
            <a:endParaRPr lang="en-US" sz="1799" b="1" dirty="0">
              <a:solidFill>
                <a:srgbClr val="000000"/>
              </a:solidFill>
              <a:latin typeface="Arial" panose="020B0604020202020204"/>
            </a:endParaRPr>
          </a:p>
        </p:txBody>
      </p:sp>
      <p:pic>
        <p:nvPicPr>
          <p:cNvPr id="24" name="Picture 23">
            <a:extLst>
              <a:ext uri="{FF2B5EF4-FFF2-40B4-BE49-F238E27FC236}">
                <a16:creationId xmlns=""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49663" y="501962"/>
            <a:ext cx="1956171" cy="1932120"/>
          </a:xfrm>
          <a:prstGeom prst="rect">
            <a:avLst/>
          </a:prstGeom>
        </p:spPr>
      </p:pic>
    </p:spTree>
    <p:extLst>
      <p:ext uri="{BB962C8B-B14F-4D97-AF65-F5344CB8AC3E}">
        <p14:creationId xmlns:p14="http://schemas.microsoft.com/office/powerpoint/2010/main" val="833856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3C8A4613-6F8A-40A2-B2DE-12F49D2C9098}"/>
              </a:ext>
            </a:extLst>
          </p:cNvPr>
          <p:cNvSpPr txBox="1"/>
          <p:nvPr/>
        </p:nvSpPr>
        <p:spPr>
          <a:xfrm>
            <a:off x="92340" y="181155"/>
            <a:ext cx="11459341" cy="646163"/>
          </a:xfrm>
          <a:prstGeom prst="rect">
            <a:avLst/>
          </a:prstGeom>
          <a:noFill/>
        </p:spPr>
        <p:txBody>
          <a:bodyPr wrap="square">
            <a:spAutoFit/>
          </a:bodyPr>
          <a:lstStyle/>
          <a:p>
            <a:r>
              <a:rPr lang="en-US" sz="3599" dirty="0">
                <a:latin typeface="Cooper Black" panose="0208090404030B020404" pitchFamily="18" charset="0"/>
              </a:rPr>
              <a:t>More from AnubhavTrainings.com</a:t>
            </a:r>
          </a:p>
        </p:txBody>
      </p:sp>
      <p:pic>
        <p:nvPicPr>
          <p:cNvPr id="6" name="Picture 5">
            <a:hlinkClick r:id="rId2"/>
            <a:extLst>
              <a:ext uri="{FF2B5EF4-FFF2-40B4-BE49-F238E27FC236}">
                <a16:creationId xmlns=""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8255" y="827318"/>
            <a:ext cx="5725701" cy="3451853"/>
          </a:xfrm>
          <a:prstGeom prst="rect">
            <a:avLst/>
          </a:prstGeom>
          <a:scene3d>
            <a:camera prst="perspectiveLeft"/>
            <a:lightRig rig="threePt" dir="t"/>
          </a:scene3d>
        </p:spPr>
      </p:pic>
      <p:pic>
        <p:nvPicPr>
          <p:cNvPr id="8" name="Picture 7">
            <a:hlinkClick r:id="rId4"/>
            <a:extLst>
              <a:ext uri="{FF2B5EF4-FFF2-40B4-BE49-F238E27FC236}">
                <a16:creationId xmlns=""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869" y="1062177"/>
            <a:ext cx="5954710" cy="3336691"/>
          </a:xfrm>
          <a:prstGeom prst="rect">
            <a:avLst/>
          </a:prstGeom>
          <a:scene3d>
            <a:camera prst="perspectiveLeft"/>
            <a:lightRig rig="threePt" dir="t"/>
          </a:scene3d>
        </p:spPr>
      </p:pic>
      <p:pic>
        <p:nvPicPr>
          <p:cNvPr id="10" name="Picture 9">
            <a:hlinkClick r:id="rId6"/>
            <a:extLst>
              <a:ext uri="{FF2B5EF4-FFF2-40B4-BE49-F238E27FC236}">
                <a16:creationId xmlns=""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8254" y="3132786"/>
            <a:ext cx="5725702" cy="3538730"/>
          </a:xfrm>
          <a:prstGeom prst="rect">
            <a:avLst/>
          </a:prstGeom>
          <a:scene3d>
            <a:camera prst="perspectiveLeft"/>
            <a:lightRig rig="threePt" dir="t"/>
          </a:scene3d>
        </p:spPr>
      </p:pic>
      <p:pic>
        <p:nvPicPr>
          <p:cNvPr id="11" name="Picture 10">
            <a:hlinkClick r:id="rId8"/>
            <a:extLst>
              <a:ext uri="{FF2B5EF4-FFF2-40B4-BE49-F238E27FC236}">
                <a16:creationId xmlns="" xmlns:a16="http://schemas.microsoft.com/office/drawing/2014/main" id="{82B165D0-C409-4669-9E36-D2FB63835D83}"/>
              </a:ext>
            </a:extLst>
          </p:cNvPr>
          <p:cNvPicPr>
            <a:picLocks noChangeAspect="1"/>
          </p:cNvPicPr>
          <p:nvPr/>
        </p:nvPicPr>
        <p:blipFill>
          <a:blip r:embed="rId9"/>
          <a:stretch>
            <a:fillRect/>
          </a:stretch>
        </p:blipFill>
        <p:spPr>
          <a:xfrm>
            <a:off x="192208" y="3340155"/>
            <a:ext cx="5997371" cy="3303870"/>
          </a:xfrm>
          <a:prstGeom prst="rect">
            <a:avLst/>
          </a:prstGeom>
          <a:scene3d>
            <a:camera prst="perspectiveLeft"/>
            <a:lightRig rig="threePt" dir="t"/>
          </a:scene3d>
        </p:spPr>
      </p:pic>
    </p:spTree>
    <p:extLst>
      <p:ext uri="{BB962C8B-B14F-4D97-AF65-F5344CB8AC3E}">
        <p14:creationId xmlns:p14="http://schemas.microsoft.com/office/powerpoint/2010/main" val="709448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odern conference room | Pyronix"/>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6" y="-26484"/>
            <a:ext cx="12185652" cy="688359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2821" y="-26484"/>
            <a:ext cx="12185651" cy="6883591"/>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dirty="0"/>
          </a:p>
        </p:txBody>
      </p:sp>
      <p:pic>
        <p:nvPicPr>
          <p:cNvPr id="14" name="Picture 13">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79303" y="57696"/>
            <a:ext cx="716512" cy="707703"/>
          </a:xfrm>
          <a:prstGeom prst="rect">
            <a:avLst/>
          </a:prstGeom>
        </p:spPr>
      </p:pic>
      <p:sp>
        <p:nvSpPr>
          <p:cNvPr id="15"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09842" y="6471378"/>
            <a:ext cx="2238967" cy="359451"/>
          </a:xfrm>
        </p:spPr>
        <p:txBody>
          <a:bodyPr/>
          <a:lstStyle/>
          <a:p>
            <a:pPr>
              <a:defRPr/>
            </a:pPr>
            <a:r>
              <a:rPr lang="en-US" sz="1400" b="1" dirty="0">
                <a:solidFill>
                  <a:schemeClr val="bg1"/>
                </a:solidFill>
                <a:latin typeface="Calibri" panose="020F0502020204030204"/>
              </a:rPr>
              <a:t>Trainer: Anubhav Oberoy</a:t>
            </a:r>
          </a:p>
        </p:txBody>
      </p:sp>
      <p:sp>
        <p:nvSpPr>
          <p:cNvPr id="16" name="Title 2"/>
          <p:cNvSpPr txBox="1">
            <a:spLocks/>
          </p:cNvSpPr>
          <p:nvPr/>
        </p:nvSpPr>
        <p:spPr>
          <a:xfrm>
            <a:off x="610871" y="275462"/>
            <a:ext cx="10967086" cy="710896"/>
          </a:xfrm>
          <a:prstGeom prst="rect">
            <a:avLst/>
          </a:prstGeom>
        </p:spPr>
        <p:txBody>
          <a:bodyPr vert="horz" lIns="121867" tIns="60933" rIns="121867" bIns="60933" rtlCol="0" anchor="t">
            <a:normAutofit fontScale="92500" lnSpcReduction="10000"/>
          </a:bodyPr>
          <a:lstStyle>
            <a:lvl1pPr algn="l" defTabSz="1218987" rtl="0" eaLnBrk="1" latinLnBrk="0" hangingPunct="1">
              <a:spcBef>
                <a:spcPct val="0"/>
              </a:spcBef>
              <a:buNone/>
              <a:defRPr sz="4400" kern="1200">
                <a:solidFill>
                  <a:schemeClr val="tx1"/>
                </a:solidFill>
                <a:latin typeface="+mj-lt"/>
                <a:ea typeface="+mj-ea"/>
                <a:cs typeface="+mj-cs"/>
              </a:defRPr>
            </a:lvl1pPr>
          </a:lstStyle>
          <a:p>
            <a:r>
              <a:rPr lang="en-IN" sz="4399" dirty="0">
                <a:solidFill>
                  <a:schemeClr val="bg1"/>
                </a:solidFill>
                <a:latin typeface="Cooper Black" panose="0208090404030B020404" pitchFamily="18" charset="0"/>
              </a:rPr>
              <a:t>Agenda – Day 22</a:t>
            </a:r>
            <a:endParaRPr lang="en-IN" sz="4399" dirty="0">
              <a:solidFill>
                <a:schemeClr val="tx2">
                  <a:lumMod val="60000"/>
                  <a:lumOff val="40000"/>
                </a:schemeClr>
              </a:solidFill>
              <a:latin typeface="Cooper Black" panose="0208090404030B020404" pitchFamily="18" charset="0"/>
            </a:endParaRPr>
          </a:p>
        </p:txBody>
      </p:sp>
      <p:sp>
        <p:nvSpPr>
          <p:cNvPr id="17" name="TextBox 16">
            <a:extLst>
              <a:ext uri="{FF2B5EF4-FFF2-40B4-BE49-F238E27FC236}">
                <a16:creationId xmlns="" xmlns:a16="http://schemas.microsoft.com/office/drawing/2014/main" id="{1E8BD2BC-59B0-4D30-97AE-9B4A2D8F7B41}"/>
              </a:ext>
            </a:extLst>
          </p:cNvPr>
          <p:cNvSpPr txBox="1"/>
          <p:nvPr/>
        </p:nvSpPr>
        <p:spPr>
          <a:xfrm>
            <a:off x="737190" y="986358"/>
            <a:ext cx="7962085" cy="1631216"/>
          </a:xfrm>
          <a:prstGeom prst="rect">
            <a:avLst/>
          </a:prstGeom>
          <a:noFill/>
        </p:spPr>
        <p:txBody>
          <a:bodyPr wrap="square" rtlCol="0">
            <a:spAutoFit/>
          </a:bodyPr>
          <a:lstStyle/>
          <a:p>
            <a:pPr marL="742950" lvl="1" indent="-285750">
              <a:buFont typeface="Arial" panose="020B0604020202020204" pitchFamily="34" charset="0"/>
              <a:buChar char="•"/>
            </a:pPr>
            <a:r>
              <a:rPr lang="en-US" sz="2000" dirty="0">
                <a:solidFill>
                  <a:schemeClr val="bg1"/>
                </a:solidFill>
              </a:rPr>
              <a:t>Limitations of SAP </a:t>
            </a:r>
            <a:r>
              <a:rPr lang="en-US" sz="2000" dirty="0" smtClean="0">
                <a:solidFill>
                  <a:schemeClr val="bg1"/>
                </a:solidFill>
              </a:rPr>
              <a:t>Business Technology Platform</a:t>
            </a:r>
            <a:endParaRPr lang="en-US" sz="2000" dirty="0">
              <a:solidFill>
                <a:schemeClr val="bg1"/>
              </a:solidFill>
            </a:endParaRPr>
          </a:p>
          <a:p>
            <a:pPr marL="742950" lvl="1" indent="-285750">
              <a:buFont typeface="Arial" panose="020B0604020202020204" pitchFamily="34" charset="0"/>
              <a:buChar char="•"/>
            </a:pPr>
            <a:r>
              <a:rPr lang="en-US" sz="2000" dirty="0">
                <a:solidFill>
                  <a:schemeClr val="bg1"/>
                </a:solidFill>
              </a:rPr>
              <a:t>Why would a customer would go for AoC if they can do S4</a:t>
            </a:r>
          </a:p>
          <a:p>
            <a:pPr marL="742950" lvl="1" indent="-285750">
              <a:buFont typeface="Arial" panose="020B0604020202020204" pitchFamily="34" charset="0"/>
              <a:buChar char="•"/>
            </a:pPr>
            <a:r>
              <a:rPr lang="en-IN" sz="2000" dirty="0">
                <a:solidFill>
                  <a:schemeClr val="bg1"/>
                </a:solidFill>
              </a:rPr>
              <a:t>What is RAP?</a:t>
            </a:r>
          </a:p>
          <a:p>
            <a:pPr marL="742950" lvl="1" indent="-285750">
              <a:buFont typeface="Arial" panose="020B0604020202020204" pitchFamily="34" charset="0"/>
              <a:buChar char="•"/>
            </a:pPr>
            <a:r>
              <a:rPr lang="en-IN" sz="2000" dirty="0">
                <a:solidFill>
                  <a:schemeClr val="bg1"/>
                </a:solidFill>
              </a:rPr>
              <a:t>Flow of RESTful </a:t>
            </a:r>
            <a:r>
              <a:rPr lang="en-IN" sz="2000" dirty="0" smtClean="0">
                <a:solidFill>
                  <a:schemeClr val="bg1"/>
                </a:solidFill>
              </a:rPr>
              <a:t>Application Programming</a:t>
            </a:r>
            <a:endParaRPr lang="en-IN" sz="2000" dirty="0">
              <a:solidFill>
                <a:schemeClr val="bg1"/>
              </a:solidFill>
            </a:endParaRPr>
          </a:p>
          <a:p>
            <a:pPr marL="742950" lvl="1" indent="-285750">
              <a:buFont typeface="Arial" panose="020B0604020202020204" pitchFamily="34" charset="0"/>
              <a:buChar char="•"/>
            </a:pPr>
            <a:r>
              <a:rPr lang="en-IN" sz="2000" dirty="0">
                <a:solidFill>
                  <a:schemeClr val="bg1"/>
                </a:solidFill>
              </a:rPr>
              <a:t>Important Tables	               </a:t>
            </a:r>
          </a:p>
        </p:txBody>
      </p:sp>
    </p:spTree>
    <p:extLst>
      <p:ext uri="{BB962C8B-B14F-4D97-AF65-F5344CB8AC3E}">
        <p14:creationId xmlns:p14="http://schemas.microsoft.com/office/powerpoint/2010/main" val="3875628314"/>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xmlns=""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a:xfrm>
            <a:off x="609441" y="341655"/>
            <a:ext cx="10969943" cy="711081"/>
          </a:xfrm>
        </p:spPr>
        <p:txBody>
          <a:bodyPr>
            <a:noAutofit/>
          </a:bodyPr>
          <a:lstStyle/>
          <a:p>
            <a:r>
              <a:rPr lang="en-US" dirty="0">
                <a:solidFill>
                  <a:schemeClr val="bg1"/>
                </a:solidFill>
                <a:latin typeface="Cooper Black" panose="0208090404030B020404" pitchFamily="18" charset="0"/>
              </a:rPr>
              <a:t>Limitations of SAP </a:t>
            </a:r>
            <a:r>
              <a:rPr lang="en-US" dirty="0" smtClean="0">
                <a:solidFill>
                  <a:schemeClr val="bg1"/>
                </a:solidFill>
                <a:latin typeface="Cooper Black" panose="0208090404030B020404" pitchFamily="18" charset="0"/>
              </a:rPr>
              <a:t>Business Technology Platform</a:t>
            </a:r>
            <a:r>
              <a:rPr lang="en-US" dirty="0" smtClean="0">
                <a:solidFill>
                  <a:schemeClr val="bg1"/>
                </a:solidFill>
                <a:latin typeface="Cooper Black" panose="0208090404030B020404" pitchFamily="18" charset="0"/>
              </a:rPr>
              <a:t> </a:t>
            </a:r>
            <a:r>
              <a:rPr lang="en-US" dirty="0">
                <a:solidFill>
                  <a:schemeClr val="bg1"/>
                </a:solidFill>
                <a:latin typeface="Cooper Black" panose="0208090404030B020404" pitchFamily="18" charset="0"/>
              </a:rPr>
              <a:t>ABAP Environment - Steampunk</a:t>
            </a:r>
            <a:endParaRPr lang="en-IN" dirty="0">
              <a:solidFill>
                <a:schemeClr val="bg1"/>
              </a:solidFill>
              <a:latin typeface="Cooper Black" panose="0208090404030B020404" pitchFamily="18" charset="0"/>
            </a:endParaRP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
        <p:nvSpPr>
          <p:cNvPr id="6" name="TextBox 5">
            <a:extLst>
              <a:ext uri="{FF2B5EF4-FFF2-40B4-BE49-F238E27FC236}">
                <a16:creationId xmlns="" xmlns:a16="http://schemas.microsoft.com/office/drawing/2014/main" id="{96DEBCD7-BA93-47C2-B692-58E66B3E729C}"/>
              </a:ext>
            </a:extLst>
          </p:cNvPr>
          <p:cNvSpPr txBox="1"/>
          <p:nvPr/>
        </p:nvSpPr>
        <p:spPr>
          <a:xfrm>
            <a:off x="693812" y="1242040"/>
            <a:ext cx="9872588" cy="5355312"/>
          </a:xfrm>
          <a:prstGeom prst="rect">
            <a:avLst/>
          </a:prstGeom>
          <a:noFill/>
        </p:spPr>
        <p:txBody>
          <a:bodyPr wrap="square" rtlCol="0">
            <a:spAutoFit/>
          </a:bodyPr>
          <a:lstStyle/>
          <a:p>
            <a:pPr algn="just"/>
            <a:r>
              <a:rPr lang="en-US" sz="1800" dirty="0">
                <a:solidFill>
                  <a:schemeClr val="bg1"/>
                </a:solidFill>
              </a:rPr>
              <a:t>It is an offering by SAP in SAP </a:t>
            </a:r>
            <a:r>
              <a:rPr lang="en-US" sz="1800" dirty="0" smtClean="0">
                <a:solidFill>
                  <a:schemeClr val="bg1"/>
                </a:solidFill>
              </a:rPr>
              <a:t>BTP</a:t>
            </a:r>
            <a:r>
              <a:rPr lang="en-US" sz="1800" dirty="0" smtClean="0">
                <a:solidFill>
                  <a:schemeClr val="bg1"/>
                </a:solidFill>
              </a:rPr>
              <a:t> </a:t>
            </a:r>
            <a:r>
              <a:rPr lang="en-US" sz="1800" dirty="0">
                <a:solidFill>
                  <a:schemeClr val="bg1"/>
                </a:solidFill>
              </a:rPr>
              <a:t>platform as ABAP Platform as a service, which has limited capability.</a:t>
            </a:r>
          </a:p>
          <a:p>
            <a:pPr algn="just"/>
            <a:r>
              <a:rPr lang="en-IN" sz="1800" dirty="0">
                <a:solidFill>
                  <a:schemeClr val="bg1"/>
                </a:solidFill>
                <a:hlinkClick r:id="rId3"/>
              </a:rPr>
              <a:t>https://blogs.sap.com/2019/08/20/its-steampunk-now/</a:t>
            </a:r>
            <a:endParaRPr lang="en-IN" sz="1800" dirty="0">
              <a:solidFill>
                <a:schemeClr val="bg1"/>
              </a:solidFill>
            </a:endParaRPr>
          </a:p>
          <a:p>
            <a:pPr marL="342900" indent="-342900" algn="just">
              <a:buFont typeface="Arial" panose="020B0604020202020204" pitchFamily="34" charset="0"/>
              <a:buChar char="•"/>
            </a:pPr>
            <a:r>
              <a:rPr lang="en-IN" sz="1800" dirty="0">
                <a:solidFill>
                  <a:schemeClr val="bg1"/>
                </a:solidFill>
              </a:rPr>
              <a:t>We cannot use SAPGUI to connect to this system</a:t>
            </a:r>
          </a:p>
          <a:p>
            <a:pPr marL="342900" indent="-342900" algn="just">
              <a:buFont typeface="Arial" panose="020B0604020202020204" pitchFamily="34" charset="0"/>
              <a:buChar char="•"/>
            </a:pPr>
            <a:r>
              <a:rPr lang="en-IN" sz="1800" dirty="0">
                <a:solidFill>
                  <a:schemeClr val="bg1"/>
                </a:solidFill>
              </a:rPr>
              <a:t>We do not have control to install patches and add-on, snote</a:t>
            </a:r>
          </a:p>
          <a:p>
            <a:pPr marL="342900" indent="-342900" algn="just">
              <a:buFont typeface="Arial" panose="020B0604020202020204" pitchFamily="34" charset="0"/>
              <a:buChar char="•"/>
            </a:pPr>
            <a:r>
              <a:rPr lang="en-IN" sz="1800" dirty="0">
                <a:solidFill>
                  <a:schemeClr val="bg1"/>
                </a:solidFill>
              </a:rPr>
              <a:t>It is not an environment of any SAP ERP solutions </a:t>
            </a:r>
          </a:p>
          <a:p>
            <a:pPr marL="342900" indent="-342900" algn="just">
              <a:buFont typeface="Arial" panose="020B0604020202020204" pitchFamily="34" charset="0"/>
              <a:buChar char="•"/>
            </a:pPr>
            <a:r>
              <a:rPr lang="en-IN" sz="1800" dirty="0">
                <a:solidFill>
                  <a:schemeClr val="bg1"/>
                </a:solidFill>
              </a:rPr>
              <a:t>All the ABAP dictionary objects are marked as </a:t>
            </a:r>
            <a:r>
              <a:rPr lang="en-IN" sz="1800" b="1" dirty="0">
                <a:solidFill>
                  <a:schemeClr val="bg1"/>
                </a:solidFill>
              </a:rPr>
              <a:t>non-released</a:t>
            </a:r>
          </a:p>
          <a:p>
            <a:pPr marL="342900" indent="-342900" algn="just">
              <a:buFont typeface="Arial" panose="020B0604020202020204" pitchFamily="34" charset="0"/>
              <a:buChar char="•"/>
            </a:pPr>
            <a:r>
              <a:rPr lang="en-IN" sz="1800" dirty="0">
                <a:solidFill>
                  <a:schemeClr val="bg1"/>
                </a:solidFill>
              </a:rPr>
              <a:t>SAP’s actual product is S/4HANA, so all the classical extensions will be carried out in S4 itself.</a:t>
            </a:r>
          </a:p>
          <a:p>
            <a:pPr marL="342900" indent="-342900" algn="just">
              <a:buFont typeface="Arial" panose="020B0604020202020204" pitchFamily="34" charset="0"/>
              <a:buChar char="•"/>
            </a:pPr>
            <a:r>
              <a:rPr lang="en-IN" sz="1800" dirty="0">
                <a:solidFill>
                  <a:schemeClr val="bg1"/>
                </a:solidFill>
              </a:rPr>
              <a:t>You cannot create a program type of object</a:t>
            </a:r>
          </a:p>
          <a:p>
            <a:pPr marL="342900" indent="-342900" algn="just">
              <a:buFont typeface="Arial" panose="020B0604020202020204" pitchFamily="34" charset="0"/>
              <a:buChar char="•"/>
            </a:pPr>
            <a:r>
              <a:rPr lang="en-IN" sz="1800" dirty="0">
                <a:solidFill>
                  <a:schemeClr val="bg1"/>
                </a:solidFill>
              </a:rPr>
              <a:t>The AOC allows only usage of whitelisted abap statements, we cannot freely use every abap programming keyword.</a:t>
            </a:r>
          </a:p>
          <a:p>
            <a:pPr algn="just"/>
            <a:endParaRPr lang="en-IN" sz="1800" dirty="0" smtClean="0">
              <a:solidFill>
                <a:schemeClr val="bg1"/>
              </a:solidFill>
            </a:endParaRPr>
          </a:p>
          <a:p>
            <a:pPr algn="just"/>
            <a:endParaRPr lang="en-IN" sz="1800" dirty="0">
              <a:solidFill>
                <a:schemeClr val="bg1"/>
              </a:solidFill>
            </a:endParaRPr>
          </a:p>
          <a:p>
            <a:pPr algn="just"/>
            <a:endParaRPr lang="en-IN" sz="1800" dirty="0" smtClean="0">
              <a:solidFill>
                <a:schemeClr val="bg1"/>
              </a:solidFill>
            </a:endParaRPr>
          </a:p>
          <a:p>
            <a:pPr algn="just"/>
            <a:endParaRPr lang="en-IN" sz="1800" dirty="0">
              <a:solidFill>
                <a:schemeClr val="bg1"/>
              </a:solidFill>
            </a:endParaRPr>
          </a:p>
          <a:p>
            <a:pPr algn="just"/>
            <a:endParaRPr lang="en-IN" sz="1800" dirty="0" smtClean="0">
              <a:solidFill>
                <a:schemeClr val="bg1"/>
              </a:solidFill>
            </a:endParaRPr>
          </a:p>
          <a:p>
            <a:pPr algn="just"/>
            <a:endParaRPr lang="en-IN" sz="1800" dirty="0">
              <a:solidFill>
                <a:schemeClr val="bg1"/>
              </a:solidFill>
            </a:endParaRPr>
          </a:p>
          <a:p>
            <a:pPr algn="just"/>
            <a:endParaRPr lang="en-IN" sz="1800" dirty="0" smtClean="0">
              <a:solidFill>
                <a:schemeClr val="bg1"/>
              </a:solidFill>
            </a:endParaRPr>
          </a:p>
          <a:p>
            <a:pPr algn="just"/>
            <a:endParaRPr lang="en-IN" sz="1800" dirty="0">
              <a:solidFill>
                <a:schemeClr val="bg1"/>
              </a:solidFill>
            </a:endParaRPr>
          </a:p>
          <a:p>
            <a:pPr algn="just"/>
            <a:r>
              <a:rPr lang="en-IN" sz="1800" b="1" dirty="0" smtClean="0">
                <a:solidFill>
                  <a:schemeClr val="bg1"/>
                </a:solidFill>
              </a:rPr>
              <a:t>Note : Eclipse </a:t>
            </a:r>
            <a:r>
              <a:rPr lang="en-IN" sz="1800" b="1" dirty="0">
                <a:solidFill>
                  <a:schemeClr val="bg1"/>
                </a:solidFill>
              </a:rPr>
              <a:t>environment can be used to connect to ABAP Environment in SAP Cloud platform</a:t>
            </a:r>
          </a:p>
        </p:txBody>
      </p:sp>
      <p:pic>
        <p:nvPicPr>
          <p:cNvPr id="1026" name="Picture 2" descr="Premium Vector | Trapped businessman struggling through red tape, unable  move freely"/>
          <p:cNvPicPr>
            <a:picLocks noChangeAspect="1" noChangeArrowheads="1"/>
          </p:cNvPicPr>
          <p:nvPr/>
        </p:nvPicPr>
        <p:blipFill rotWithShape="1">
          <a:blip r:embed="rId4">
            <a:extLst>
              <a:ext uri="{28A0092B-C50C-407E-A947-70E740481C1C}">
                <a14:useLocalDpi xmlns:a14="http://schemas.microsoft.com/office/drawing/2010/main" val="0"/>
              </a:ext>
            </a:extLst>
          </a:blip>
          <a:srcRect r="8350" b="13901"/>
          <a:stretch/>
        </p:blipFill>
        <p:spPr bwMode="auto">
          <a:xfrm>
            <a:off x="4820816" y="3789040"/>
            <a:ext cx="2596551" cy="24392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9266028"/>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 xmlns:a16="http://schemas.microsoft.com/office/drawing/2014/main"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a:xfrm>
            <a:off x="609441" y="341655"/>
            <a:ext cx="10969943" cy="711081"/>
          </a:xfrm>
        </p:spPr>
        <p:txBody>
          <a:bodyPr>
            <a:noAutofit/>
          </a:bodyPr>
          <a:lstStyle/>
          <a:p>
            <a:r>
              <a:rPr lang="en-US" dirty="0">
                <a:solidFill>
                  <a:schemeClr val="bg1"/>
                </a:solidFill>
                <a:latin typeface="Cooper Black" panose="0208090404030B020404" pitchFamily="18" charset="0"/>
              </a:rPr>
              <a:t>Why would a customer would go for AoC if they can do S4</a:t>
            </a:r>
            <a:endParaRPr lang="en-IN" dirty="0">
              <a:solidFill>
                <a:schemeClr val="bg1"/>
              </a:solidFill>
              <a:latin typeface="Cooper Black" panose="0208090404030B020404" pitchFamily="18" charset="0"/>
            </a:endParaRP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
        <p:nvSpPr>
          <p:cNvPr id="6" name="TextBox 5">
            <a:extLst>
              <a:ext uri="{FF2B5EF4-FFF2-40B4-BE49-F238E27FC236}">
                <a16:creationId xmlns="" xmlns:a16="http://schemas.microsoft.com/office/drawing/2014/main" id="{78BA32DC-1498-4059-B115-59AA16622B82}"/>
              </a:ext>
            </a:extLst>
          </p:cNvPr>
          <p:cNvSpPr txBox="1"/>
          <p:nvPr/>
        </p:nvSpPr>
        <p:spPr>
          <a:xfrm>
            <a:off x="498509" y="1320062"/>
            <a:ext cx="8044175" cy="2308324"/>
          </a:xfrm>
          <a:prstGeom prst="rect">
            <a:avLst/>
          </a:prstGeom>
          <a:noFill/>
        </p:spPr>
        <p:txBody>
          <a:bodyPr wrap="square" rtlCol="0">
            <a:spAutoFit/>
          </a:bodyPr>
          <a:lstStyle/>
          <a:p>
            <a:pPr marL="342900" indent="-342900" algn="just">
              <a:buFont typeface="Arial" panose="020B0604020202020204" pitchFamily="34" charset="0"/>
              <a:buChar char="•"/>
            </a:pPr>
            <a:r>
              <a:rPr lang="en-US" sz="1800" dirty="0">
                <a:solidFill>
                  <a:schemeClr val="bg1"/>
                </a:solidFill>
              </a:rPr>
              <a:t>You want to S/4 to be </a:t>
            </a:r>
            <a:r>
              <a:rPr lang="en-US" sz="1800" dirty="0" smtClean="0">
                <a:solidFill>
                  <a:schemeClr val="bg1"/>
                </a:solidFill>
              </a:rPr>
              <a:t>stable.</a:t>
            </a:r>
            <a:endParaRPr lang="en-US" sz="1800" dirty="0">
              <a:solidFill>
                <a:schemeClr val="bg1"/>
              </a:solidFill>
            </a:endParaRPr>
          </a:p>
          <a:p>
            <a:pPr marL="342900" indent="-342900" algn="just">
              <a:buFont typeface="Arial" panose="020B0604020202020204" pitchFamily="34" charset="0"/>
              <a:buChar char="•"/>
            </a:pPr>
            <a:r>
              <a:rPr lang="en-US" sz="1800" dirty="0">
                <a:solidFill>
                  <a:schemeClr val="bg1"/>
                </a:solidFill>
              </a:rPr>
              <a:t>Speed of innovation – Yearly 1809,1909 – can you wait this much to innovate? </a:t>
            </a:r>
            <a:endParaRPr lang="en-US" sz="1800" dirty="0" smtClean="0">
              <a:solidFill>
                <a:schemeClr val="bg1"/>
              </a:solidFill>
            </a:endParaRPr>
          </a:p>
          <a:p>
            <a:pPr algn="just"/>
            <a:r>
              <a:rPr lang="en-US" sz="1800" dirty="0">
                <a:solidFill>
                  <a:schemeClr val="bg1"/>
                </a:solidFill>
              </a:rPr>
              <a:t> </a:t>
            </a:r>
            <a:r>
              <a:rPr lang="en-US" sz="1800" dirty="0" smtClean="0">
                <a:solidFill>
                  <a:schemeClr val="bg1"/>
                </a:solidFill>
              </a:rPr>
              <a:t>      Cloud </a:t>
            </a:r>
            <a:r>
              <a:rPr lang="en-US" sz="1800" dirty="0">
                <a:solidFill>
                  <a:schemeClr val="bg1"/>
                </a:solidFill>
              </a:rPr>
              <a:t>first strategy where release cycles are quarterly (weekly, daily)</a:t>
            </a:r>
          </a:p>
          <a:p>
            <a:pPr marL="342900" indent="-342900" algn="just">
              <a:buFont typeface="Arial" panose="020B0604020202020204" pitchFamily="34" charset="0"/>
              <a:buChar char="•"/>
            </a:pPr>
            <a:r>
              <a:rPr lang="en-US" sz="1800" dirty="0">
                <a:solidFill>
                  <a:schemeClr val="bg1"/>
                </a:solidFill>
              </a:rPr>
              <a:t>Products which are pure cloud like S/4HANA Cloud, you don’t get SAPGUI access, in this case if some one want to create new solutions, they have to go for SAP CP.</a:t>
            </a:r>
          </a:p>
          <a:p>
            <a:pPr algn="just"/>
            <a:endParaRPr lang="en-US" sz="1800" dirty="0">
              <a:solidFill>
                <a:schemeClr val="bg1"/>
              </a:solidFill>
            </a:endParaRPr>
          </a:p>
          <a:p>
            <a:pPr algn="just"/>
            <a:r>
              <a:rPr lang="en-US" sz="1800" dirty="0">
                <a:solidFill>
                  <a:schemeClr val="bg1"/>
                </a:solidFill>
              </a:rPr>
              <a:t>What is the advantage of AOC over S4</a:t>
            </a:r>
          </a:p>
          <a:p>
            <a:pPr algn="just"/>
            <a:r>
              <a:rPr lang="en-US" sz="1800" dirty="0">
                <a:solidFill>
                  <a:schemeClr val="bg1"/>
                </a:solidFill>
              </a:rPr>
              <a:t>AOC is not a solution(product) – developers to build new </a:t>
            </a:r>
            <a:r>
              <a:rPr lang="en-US" sz="1800" dirty="0" smtClean="0">
                <a:solidFill>
                  <a:schemeClr val="bg1"/>
                </a:solidFill>
              </a:rPr>
              <a:t>solution S/4HANA</a:t>
            </a:r>
            <a:endParaRPr lang="en-IN" sz="1800" dirty="0">
              <a:solidFill>
                <a:schemeClr val="bg1"/>
              </a:solidFill>
            </a:endParaRPr>
          </a:p>
        </p:txBody>
      </p:sp>
      <p:pic>
        <p:nvPicPr>
          <p:cNvPr id="2050" name="Picture 2" descr="Premium Vector | Turn on dark mode. on and off toggle switch butt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4502" y="2976205"/>
            <a:ext cx="2762250" cy="3219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9727438"/>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 xmlns:a16="http://schemas.microsoft.com/office/drawing/2014/main"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r>
              <a:rPr lang="en-IN" dirty="0">
                <a:solidFill>
                  <a:schemeClr val="bg1"/>
                </a:solidFill>
                <a:latin typeface="Cooper Black" panose="0208090404030B020404" pitchFamily="18" charset="0"/>
              </a:rPr>
              <a:t>Restful ABAP </a:t>
            </a:r>
            <a:r>
              <a:rPr lang="en-IN" dirty="0" smtClean="0">
                <a:solidFill>
                  <a:schemeClr val="bg1"/>
                </a:solidFill>
                <a:latin typeface="Cooper Black" panose="0208090404030B020404" pitchFamily="18" charset="0"/>
              </a:rPr>
              <a:t>Programming</a:t>
            </a:r>
            <a:endParaRPr lang="en-IN" dirty="0">
              <a:solidFill>
                <a:schemeClr val="bg1"/>
              </a:solidFill>
              <a:latin typeface="Cooper Black" panose="0208090404030B020404" pitchFamily="18" charset="0"/>
            </a:endParaRP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
        <p:nvSpPr>
          <p:cNvPr id="6" name="Rectangle 5"/>
          <p:cNvSpPr/>
          <p:nvPr/>
        </p:nvSpPr>
        <p:spPr>
          <a:xfrm>
            <a:off x="655321" y="1061534"/>
            <a:ext cx="10821062" cy="1754326"/>
          </a:xfrm>
          <a:prstGeom prst="rect">
            <a:avLst/>
          </a:prstGeom>
        </p:spPr>
        <p:txBody>
          <a:bodyPr wrap="square">
            <a:spAutoFit/>
          </a:bodyPr>
          <a:lstStyle/>
          <a:p>
            <a:pPr algn="just"/>
            <a:r>
              <a:rPr lang="en-US" sz="1800" dirty="0">
                <a:solidFill>
                  <a:schemeClr val="bg1"/>
                </a:solidFill>
              </a:rPr>
              <a:t>The ABAP RESTful programming model defines the architecture for efficient end-to-end development of intrinsically SAP HANA-optimized OData services (such as Fiori apps) in SAP </a:t>
            </a:r>
            <a:r>
              <a:rPr lang="en-US" sz="1800" dirty="0">
                <a:solidFill>
                  <a:schemeClr val="bg1"/>
                </a:solidFill>
              </a:rPr>
              <a:t>Business Technology Platform </a:t>
            </a:r>
            <a:r>
              <a:rPr lang="en-US" sz="1800" dirty="0" smtClean="0">
                <a:solidFill>
                  <a:schemeClr val="bg1"/>
                </a:solidFill>
              </a:rPr>
              <a:t>ABAP</a:t>
            </a:r>
            <a:r>
              <a:rPr lang="en-US" sz="1800" dirty="0">
                <a:solidFill>
                  <a:schemeClr val="bg1"/>
                </a:solidFill>
              </a:rPr>
              <a:t> Environment. It supports the development of all types of Fiori applications as well as A2X services. It is based on technologies and frameworks such as Core Data Services (CDS) for defining semantically rich data models and a service model infrastructure for creating OData services with bindings to an OData protocol and ABAP-based application services for custom logic and SAPUI5-based user interfaces .</a:t>
            </a:r>
            <a:endParaRPr lang="en-US" sz="1800" dirty="0" smtClean="0">
              <a:solidFill>
                <a:schemeClr val="bg1"/>
              </a:solidFill>
            </a:endParaRPr>
          </a:p>
        </p:txBody>
      </p:sp>
      <p:sp>
        <p:nvSpPr>
          <p:cNvPr id="8" name="TextBox 7">
            <a:extLst>
              <a:ext uri="{FF2B5EF4-FFF2-40B4-BE49-F238E27FC236}">
                <a16:creationId xmlns="" xmlns:a16="http://schemas.microsoft.com/office/drawing/2014/main" id="{3FB0C4FA-4138-4FBD-A4A5-B9CAD03D9AE6}"/>
              </a:ext>
            </a:extLst>
          </p:cNvPr>
          <p:cNvSpPr txBox="1"/>
          <p:nvPr/>
        </p:nvSpPr>
        <p:spPr>
          <a:xfrm>
            <a:off x="609441" y="2859901"/>
            <a:ext cx="8941355" cy="2308324"/>
          </a:xfrm>
          <a:prstGeom prst="rect">
            <a:avLst/>
          </a:prstGeom>
          <a:noFill/>
        </p:spPr>
        <p:txBody>
          <a:bodyPr wrap="square" rtlCol="0">
            <a:spAutoFit/>
          </a:bodyPr>
          <a:lstStyle/>
          <a:p>
            <a:pPr algn="just"/>
            <a:r>
              <a:rPr lang="en-IN" sz="1800" dirty="0" smtClean="0">
                <a:solidFill>
                  <a:schemeClr val="bg1"/>
                </a:solidFill>
              </a:rPr>
              <a:t>The </a:t>
            </a:r>
            <a:r>
              <a:rPr lang="en-IN" sz="1800" dirty="0">
                <a:solidFill>
                  <a:schemeClr val="bg1"/>
                </a:solidFill>
              </a:rPr>
              <a:t>whole architecture is based on</a:t>
            </a:r>
          </a:p>
          <a:p>
            <a:pPr marL="342900" indent="-342900" algn="just">
              <a:buFont typeface="Arial" panose="020B0604020202020204" pitchFamily="34" charset="0"/>
              <a:buChar char="•"/>
            </a:pPr>
            <a:r>
              <a:rPr lang="en-IN" sz="1800" dirty="0">
                <a:solidFill>
                  <a:schemeClr val="bg1"/>
                </a:solidFill>
              </a:rPr>
              <a:t>CDS views – will helps you to create semantically rich data model</a:t>
            </a:r>
          </a:p>
          <a:p>
            <a:pPr marL="342900" indent="-342900" algn="just">
              <a:buFont typeface="Arial" panose="020B0604020202020204" pitchFamily="34" charset="0"/>
              <a:buChar char="•"/>
            </a:pPr>
            <a:r>
              <a:rPr lang="en-IN" sz="1800" dirty="0">
                <a:solidFill>
                  <a:schemeClr val="bg1"/>
                </a:solidFill>
              </a:rPr>
              <a:t>Business Object – here is a node inside a tree data structure which is achieved by using </a:t>
            </a:r>
            <a:r>
              <a:rPr lang="en-IN" sz="1800" b="1" dirty="0">
                <a:solidFill>
                  <a:schemeClr val="bg1"/>
                </a:solidFill>
              </a:rPr>
              <a:t>root </a:t>
            </a:r>
            <a:r>
              <a:rPr lang="en-IN" sz="1800" dirty="0">
                <a:solidFill>
                  <a:schemeClr val="bg1"/>
                </a:solidFill>
              </a:rPr>
              <a:t>keyword at </a:t>
            </a:r>
            <a:r>
              <a:rPr lang="en-IN" sz="1800" dirty="0" smtClean="0">
                <a:solidFill>
                  <a:schemeClr val="bg1"/>
                </a:solidFill>
              </a:rPr>
              <a:t>CDS </a:t>
            </a:r>
            <a:r>
              <a:rPr lang="en-IN" sz="1800" dirty="0">
                <a:solidFill>
                  <a:schemeClr val="bg1"/>
                </a:solidFill>
              </a:rPr>
              <a:t>view level, this is needed only if we want to add transactional capability</a:t>
            </a:r>
            <a:r>
              <a:rPr lang="en-IN" sz="1800" dirty="0" smtClean="0">
                <a:solidFill>
                  <a:schemeClr val="bg1"/>
                </a:solidFill>
              </a:rPr>
              <a:t>.</a:t>
            </a:r>
          </a:p>
          <a:p>
            <a:pPr marL="342900" indent="-342900" algn="just">
              <a:buFont typeface="Arial" panose="020B0604020202020204" pitchFamily="34" charset="0"/>
              <a:buChar char="•"/>
            </a:pPr>
            <a:r>
              <a:rPr lang="en-US" sz="1800" dirty="0">
                <a:solidFill>
                  <a:schemeClr val="bg1"/>
                </a:solidFill>
              </a:rPr>
              <a:t>Finally create a service using service definition and service binding </a:t>
            </a:r>
          </a:p>
          <a:p>
            <a:pPr marL="342900" indent="-342900">
              <a:buFont typeface="Arial" panose="020B0604020202020204" pitchFamily="34" charset="0"/>
              <a:buChar char="•"/>
            </a:pPr>
            <a:r>
              <a:rPr lang="en-US" sz="1800" dirty="0">
                <a:solidFill>
                  <a:schemeClr val="bg1"/>
                </a:solidFill>
              </a:rPr>
              <a:t>The binding will confirm the Purpose of service – API or Fiori</a:t>
            </a:r>
          </a:p>
          <a:p>
            <a:pPr marL="342900" indent="-342900">
              <a:buFont typeface="Arial" panose="020B0604020202020204" pitchFamily="34" charset="0"/>
              <a:buChar char="•"/>
            </a:pPr>
            <a:r>
              <a:rPr lang="en-US" sz="1800" dirty="0">
                <a:solidFill>
                  <a:schemeClr val="bg1"/>
                </a:solidFill>
              </a:rPr>
              <a:t>UI layer with the Fiori app using </a:t>
            </a:r>
            <a:r>
              <a:rPr lang="en-US" sz="1800" dirty="0" smtClean="0">
                <a:solidFill>
                  <a:schemeClr val="bg1"/>
                </a:solidFill>
              </a:rPr>
              <a:t>elements</a:t>
            </a:r>
            <a:endParaRPr lang="en-IN" sz="1800" dirty="0">
              <a:solidFill>
                <a:schemeClr val="bg1"/>
              </a:solidFill>
            </a:endParaRPr>
          </a:p>
        </p:txBody>
      </p:sp>
      <p:pic>
        <p:nvPicPr>
          <p:cNvPr id="3074" name="Picture 2" descr="Programming Images | Free Vectors, Stock Photos &amp;amp; PS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34572" y="4221088"/>
            <a:ext cx="3935349" cy="22128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5799599"/>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 xmlns:a16="http://schemas.microsoft.com/office/drawing/2014/main"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r>
              <a:rPr lang="en-US" dirty="0" smtClean="0">
                <a:solidFill>
                  <a:schemeClr val="bg1"/>
                </a:solidFill>
                <a:latin typeface="Cooper Black" panose="0208090404030B020404" pitchFamily="18" charset="0"/>
              </a:rPr>
              <a:t>Flow of </a:t>
            </a:r>
            <a:r>
              <a:rPr lang="en-US" dirty="0" smtClean="0">
                <a:solidFill>
                  <a:schemeClr val="bg1"/>
                </a:solidFill>
                <a:latin typeface="Cooper Black" panose="0208090404030B020404" pitchFamily="18" charset="0"/>
              </a:rPr>
              <a:t>RESTful Application </a:t>
            </a:r>
            <a:r>
              <a:rPr lang="en-US" dirty="0" smtClean="0">
                <a:solidFill>
                  <a:schemeClr val="bg1"/>
                </a:solidFill>
                <a:latin typeface="Cooper Black" panose="0208090404030B020404" pitchFamily="18" charset="0"/>
              </a:rPr>
              <a:t>Programming</a:t>
            </a:r>
            <a:endParaRPr lang="en-US" dirty="0">
              <a:solidFill>
                <a:schemeClr val="bg1"/>
              </a:solidFill>
              <a:latin typeface="Cooper Black" panose="0208090404030B020404" pitchFamily="18" charset="0"/>
            </a:endParaRP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pic>
        <p:nvPicPr>
          <p:cNvPr id="6" name="Picture 5"/>
          <p:cNvPicPr/>
          <p:nvPr/>
        </p:nvPicPr>
        <p:blipFill>
          <a:blip r:embed="rId3"/>
          <a:stretch>
            <a:fillRect/>
          </a:stretch>
        </p:blipFill>
        <p:spPr>
          <a:xfrm>
            <a:off x="909836" y="1224006"/>
            <a:ext cx="9577064" cy="5194554"/>
          </a:xfrm>
          <a:prstGeom prst="rect">
            <a:avLst/>
          </a:prstGeom>
        </p:spPr>
      </p:pic>
    </p:spTree>
    <p:extLst>
      <p:ext uri="{BB962C8B-B14F-4D97-AF65-F5344CB8AC3E}">
        <p14:creationId xmlns:p14="http://schemas.microsoft.com/office/powerpoint/2010/main" val="3365386964"/>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 xmlns:a16="http://schemas.microsoft.com/office/drawing/2014/main" id="{E326B370-DC08-4FA5-85F8-AF9E375072F8}"/>
              </a:ext>
            </a:extLst>
          </p:cNvPr>
          <p:cNvSpPr/>
          <p:nvPr/>
        </p:nvSpPr>
        <p:spPr>
          <a:xfrm>
            <a:off x="23092" y="-18786"/>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11" name="Title 10"/>
          <p:cNvSpPr>
            <a:spLocks noGrp="1"/>
          </p:cNvSpPr>
          <p:nvPr>
            <p:ph type="title"/>
          </p:nvPr>
        </p:nvSpPr>
        <p:spPr/>
        <p:txBody>
          <a:bodyPr>
            <a:noAutofit/>
          </a:bodyPr>
          <a:lstStyle/>
          <a:p>
            <a:r>
              <a:rPr lang="en-IN" dirty="0">
                <a:solidFill>
                  <a:schemeClr val="bg1"/>
                </a:solidFill>
                <a:latin typeface="Cooper Black" panose="0208090404030B020404" pitchFamily="18" charset="0"/>
              </a:rPr>
              <a:t>Important Tables</a:t>
            </a:r>
            <a:endParaRPr lang="en-US" dirty="0">
              <a:solidFill>
                <a:schemeClr val="bg1"/>
              </a:solidFill>
              <a:latin typeface="Cooper Black" panose="0208090404030B020404" pitchFamily="18" charset="0"/>
            </a:endParaRP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
        <p:nvSpPr>
          <p:cNvPr id="6" name="Rectangle 5">
            <a:extLst>
              <a:ext uri="{FF2B5EF4-FFF2-40B4-BE49-F238E27FC236}">
                <a16:creationId xmlns="" xmlns:a16="http://schemas.microsoft.com/office/drawing/2014/main" id="{83E9EF19-DC4C-4C8D-AD80-09557D6B2A45}"/>
              </a:ext>
            </a:extLst>
          </p:cNvPr>
          <p:cNvSpPr/>
          <p:nvPr/>
        </p:nvSpPr>
        <p:spPr>
          <a:xfrm>
            <a:off x="1341884" y="2024727"/>
            <a:ext cx="9298364"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Database tables</a:t>
            </a:r>
          </a:p>
          <a:p>
            <a:pPr algn="ctr"/>
            <a:r>
              <a:rPr lang="en-US" dirty="0"/>
              <a:t>Represents entire aviation tourism</a:t>
            </a:r>
            <a:endParaRPr lang="en-IN" dirty="0"/>
          </a:p>
        </p:txBody>
      </p:sp>
      <p:sp>
        <p:nvSpPr>
          <p:cNvPr id="7" name="Rectangle 6">
            <a:extLst>
              <a:ext uri="{FF2B5EF4-FFF2-40B4-BE49-F238E27FC236}">
                <a16:creationId xmlns="" xmlns:a16="http://schemas.microsoft.com/office/drawing/2014/main" id="{795E2EC8-4D45-492D-8AFB-9CF08F6CF9D7}"/>
              </a:ext>
            </a:extLst>
          </p:cNvPr>
          <p:cNvSpPr/>
          <p:nvPr/>
        </p:nvSpPr>
        <p:spPr>
          <a:xfrm>
            <a:off x="1355104" y="1052736"/>
            <a:ext cx="9298364"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CDS Views on these table for ease of access</a:t>
            </a:r>
          </a:p>
          <a:p>
            <a:pPr algn="ctr"/>
            <a:endParaRPr lang="en-IN" dirty="0"/>
          </a:p>
        </p:txBody>
      </p:sp>
      <p:sp>
        <p:nvSpPr>
          <p:cNvPr id="8" name="Rectangle 7">
            <a:extLst>
              <a:ext uri="{FF2B5EF4-FFF2-40B4-BE49-F238E27FC236}">
                <a16:creationId xmlns="" xmlns:a16="http://schemas.microsoft.com/office/drawing/2014/main" id="{326156D5-46DA-4BE5-8114-A53FC7CB2E4C}"/>
              </a:ext>
            </a:extLst>
          </p:cNvPr>
          <p:cNvSpPr/>
          <p:nvPr/>
        </p:nvSpPr>
        <p:spPr>
          <a:xfrm>
            <a:off x="1701885" y="3071748"/>
            <a:ext cx="2736304" cy="10609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/DMO/CARRIER– Contains all the airline codes</a:t>
            </a:r>
            <a:endParaRPr lang="en-IN" sz="2000" dirty="0"/>
          </a:p>
        </p:txBody>
      </p:sp>
      <p:sp>
        <p:nvSpPr>
          <p:cNvPr id="9" name="Rectangle 8">
            <a:extLst>
              <a:ext uri="{FF2B5EF4-FFF2-40B4-BE49-F238E27FC236}">
                <a16:creationId xmlns="" xmlns:a16="http://schemas.microsoft.com/office/drawing/2014/main" id="{CB595AB7-6D93-4EAD-92A0-3031DF5ED8F0}"/>
              </a:ext>
            </a:extLst>
          </p:cNvPr>
          <p:cNvSpPr/>
          <p:nvPr/>
        </p:nvSpPr>
        <p:spPr>
          <a:xfrm>
            <a:off x="1701885" y="4285094"/>
            <a:ext cx="2736304" cy="10609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/DMO/CONNECTION– FLIGHT infor from origin to destination</a:t>
            </a:r>
            <a:endParaRPr lang="en-IN" sz="1800" dirty="0"/>
          </a:p>
        </p:txBody>
      </p:sp>
      <p:sp>
        <p:nvSpPr>
          <p:cNvPr id="10" name="Rectangle 9">
            <a:extLst>
              <a:ext uri="{FF2B5EF4-FFF2-40B4-BE49-F238E27FC236}">
                <a16:creationId xmlns="" xmlns:a16="http://schemas.microsoft.com/office/drawing/2014/main" id="{8CA7EC62-2604-4FC7-A17F-BB31444F97E7}"/>
              </a:ext>
            </a:extLst>
          </p:cNvPr>
          <p:cNvSpPr/>
          <p:nvPr/>
        </p:nvSpPr>
        <p:spPr>
          <a:xfrm>
            <a:off x="1716208" y="5458508"/>
            <a:ext cx="2736304" cy="10609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/dmo/flight</a:t>
            </a:r>
            <a:r>
              <a:rPr lang="en-US" dirty="0"/>
              <a:t>– given flight for diff. dates</a:t>
            </a:r>
            <a:endParaRPr lang="en-IN" dirty="0"/>
          </a:p>
        </p:txBody>
      </p:sp>
      <p:sp>
        <p:nvSpPr>
          <p:cNvPr id="12" name="Rectangle 11">
            <a:extLst>
              <a:ext uri="{FF2B5EF4-FFF2-40B4-BE49-F238E27FC236}">
                <a16:creationId xmlns="" xmlns:a16="http://schemas.microsoft.com/office/drawing/2014/main" id="{9250EEB3-5F8C-49FF-BD5E-EC3FCABC0AD7}"/>
              </a:ext>
            </a:extLst>
          </p:cNvPr>
          <p:cNvSpPr/>
          <p:nvPr/>
        </p:nvSpPr>
        <p:spPr>
          <a:xfrm>
            <a:off x="4582205" y="3071748"/>
            <a:ext cx="2736304" cy="10609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I_Currency</a:t>
            </a:r>
          </a:p>
          <a:p>
            <a:pPr algn="ctr"/>
            <a:r>
              <a:rPr lang="en-US" sz="2000" dirty="0"/>
              <a:t>CDS view to access currency codes </a:t>
            </a:r>
            <a:endParaRPr lang="en-IN" sz="2000" dirty="0"/>
          </a:p>
        </p:txBody>
      </p:sp>
      <p:sp>
        <p:nvSpPr>
          <p:cNvPr id="13" name="Rectangle 12">
            <a:extLst>
              <a:ext uri="{FF2B5EF4-FFF2-40B4-BE49-F238E27FC236}">
                <a16:creationId xmlns="" xmlns:a16="http://schemas.microsoft.com/office/drawing/2014/main" id="{CBD13BBE-EE67-449B-A02C-23D934ED7EE1}"/>
              </a:ext>
            </a:extLst>
          </p:cNvPr>
          <p:cNvSpPr/>
          <p:nvPr/>
        </p:nvSpPr>
        <p:spPr>
          <a:xfrm>
            <a:off x="4567793" y="4285094"/>
            <a:ext cx="2736304" cy="10609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I_Country</a:t>
            </a:r>
          </a:p>
          <a:p>
            <a:pPr algn="ctr"/>
            <a:r>
              <a:rPr lang="en-US" sz="2000" dirty="0"/>
              <a:t>Country codes</a:t>
            </a:r>
            <a:endParaRPr lang="en-IN" sz="2000" dirty="0"/>
          </a:p>
        </p:txBody>
      </p:sp>
      <p:sp>
        <p:nvSpPr>
          <p:cNvPr id="14" name="Rectangle 13">
            <a:extLst>
              <a:ext uri="{FF2B5EF4-FFF2-40B4-BE49-F238E27FC236}">
                <a16:creationId xmlns="" xmlns:a16="http://schemas.microsoft.com/office/drawing/2014/main" id="{37D93E9D-2ED5-4A31-B5A4-98502B019EC8}"/>
              </a:ext>
            </a:extLst>
          </p:cNvPr>
          <p:cNvSpPr/>
          <p:nvPr/>
        </p:nvSpPr>
        <p:spPr>
          <a:xfrm>
            <a:off x="4568920" y="5435587"/>
            <a:ext cx="2736304" cy="10609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/DMO/CUSTOMER</a:t>
            </a:r>
          </a:p>
          <a:p>
            <a:pPr algn="ctr"/>
            <a:r>
              <a:rPr lang="en-US" sz="2000" dirty="0"/>
              <a:t>Customer data who willing to book flights</a:t>
            </a:r>
            <a:endParaRPr lang="en-IN" sz="2000" dirty="0"/>
          </a:p>
        </p:txBody>
      </p:sp>
      <p:sp>
        <p:nvSpPr>
          <p:cNvPr id="15" name="Rectangle 14">
            <a:extLst>
              <a:ext uri="{FF2B5EF4-FFF2-40B4-BE49-F238E27FC236}">
                <a16:creationId xmlns="" xmlns:a16="http://schemas.microsoft.com/office/drawing/2014/main" id="{F2CA5EA2-C951-4574-A8E1-C924242806CA}"/>
              </a:ext>
            </a:extLst>
          </p:cNvPr>
          <p:cNvSpPr/>
          <p:nvPr/>
        </p:nvSpPr>
        <p:spPr>
          <a:xfrm>
            <a:off x="7464088" y="3057854"/>
            <a:ext cx="2736304" cy="10609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/DMO/AGENCY</a:t>
            </a:r>
          </a:p>
          <a:p>
            <a:pPr algn="ctr"/>
            <a:r>
              <a:rPr lang="en-US" sz="1800" dirty="0"/>
              <a:t>Agent information website/person who helps</a:t>
            </a:r>
            <a:endParaRPr lang="en-IN" sz="1800" dirty="0"/>
          </a:p>
        </p:txBody>
      </p:sp>
      <p:sp>
        <p:nvSpPr>
          <p:cNvPr id="16" name="Rectangle 15">
            <a:extLst>
              <a:ext uri="{FF2B5EF4-FFF2-40B4-BE49-F238E27FC236}">
                <a16:creationId xmlns="" xmlns:a16="http://schemas.microsoft.com/office/drawing/2014/main" id="{418FA647-6B2B-479A-8DB7-FDEE94687612}"/>
              </a:ext>
            </a:extLst>
          </p:cNvPr>
          <p:cNvSpPr/>
          <p:nvPr/>
        </p:nvSpPr>
        <p:spPr>
          <a:xfrm>
            <a:off x="7534533" y="4285094"/>
            <a:ext cx="2736304" cy="1060946"/>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/DMO/TRAVEL</a:t>
            </a:r>
          </a:p>
          <a:p>
            <a:pPr algn="ctr"/>
            <a:r>
              <a:rPr lang="en-US" sz="1800" dirty="0"/>
              <a:t>Trip information</a:t>
            </a:r>
            <a:endParaRPr lang="en-IN" sz="1800" dirty="0"/>
          </a:p>
        </p:txBody>
      </p:sp>
      <p:sp>
        <p:nvSpPr>
          <p:cNvPr id="17" name="Rectangle 16">
            <a:extLst>
              <a:ext uri="{FF2B5EF4-FFF2-40B4-BE49-F238E27FC236}">
                <a16:creationId xmlns="" xmlns:a16="http://schemas.microsoft.com/office/drawing/2014/main" id="{0CC6DF50-5FBC-4CF3-AB01-19BB4B107B52}"/>
              </a:ext>
            </a:extLst>
          </p:cNvPr>
          <p:cNvSpPr/>
          <p:nvPr/>
        </p:nvSpPr>
        <p:spPr>
          <a:xfrm>
            <a:off x="7534533" y="5391606"/>
            <a:ext cx="2736304" cy="1060946"/>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/DMO/BOOKING</a:t>
            </a:r>
          </a:p>
          <a:p>
            <a:pPr algn="ctr"/>
            <a:r>
              <a:rPr lang="en-US" sz="1800" dirty="0"/>
              <a:t>Connecting flights in whole travel</a:t>
            </a:r>
            <a:endParaRPr lang="en-IN" sz="1800" dirty="0"/>
          </a:p>
        </p:txBody>
      </p:sp>
    </p:spTree>
    <p:extLst>
      <p:ext uri="{BB962C8B-B14F-4D97-AF65-F5344CB8AC3E}">
        <p14:creationId xmlns:p14="http://schemas.microsoft.com/office/powerpoint/2010/main" val="804899903"/>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C22BC072-3193-7B45-9313-D2D8113896B4}"/>
              </a:ext>
            </a:extLst>
          </p:cNvPr>
          <p:cNvPicPr>
            <a:picLocks noChangeAspect="1"/>
          </p:cNvPicPr>
          <p:nvPr/>
        </p:nvPicPr>
        <p:blipFill rotWithShape="1">
          <a:blip r:embed="rId3"/>
          <a:srcRect t="7822" b="7822"/>
          <a:stretch/>
        </p:blipFill>
        <p:spPr>
          <a:xfrm>
            <a:off x="-1" y="893"/>
            <a:ext cx="12188825" cy="6856214"/>
          </a:xfrm>
          <a:prstGeom prst="rect">
            <a:avLst/>
          </a:prstGeom>
        </p:spPr>
      </p:pic>
      <p:sp>
        <p:nvSpPr>
          <p:cNvPr id="8" name="Rectangle 7">
            <a:extLst>
              <a:ext uri="{FF2B5EF4-FFF2-40B4-BE49-F238E27FC236}">
                <a16:creationId xmlns="" xmlns:a16="http://schemas.microsoft.com/office/drawing/2014/main" id="{E326B370-DC08-4FA5-85F8-AF9E375072F8}"/>
              </a:ext>
            </a:extLst>
          </p:cNvPr>
          <p:cNvSpPr/>
          <p:nvPr/>
        </p:nvSpPr>
        <p:spPr>
          <a:xfrm>
            <a:off x="-5414" y="-16520"/>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 xmlns:a16="http://schemas.microsoft.com/office/drawing/2014/main" id="{5CD05779-92C9-4167-9FAF-2640F8D564D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Rectangle 5">
            <a:extLst>
              <a:ext uri="{FF2B5EF4-FFF2-40B4-BE49-F238E27FC236}">
                <a16:creationId xmlns="" xmlns:a16="http://schemas.microsoft.com/office/drawing/2014/main" id="{FD415253-65BB-C843-B5D8-DB41A0DCD078}"/>
              </a:ext>
            </a:extLst>
          </p:cNvPr>
          <p:cNvSpPr/>
          <p:nvPr/>
        </p:nvSpPr>
        <p:spPr>
          <a:xfrm>
            <a:off x="4116279" y="3140968"/>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a:t>
            </a:r>
            <a:r>
              <a:rPr kumimoji="0" lang="en-IN" sz="4800" b="1" i="0" u="none" strike="noStrike" kern="1200" cap="none" spc="10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rPr>
              <a:t>2</a:t>
            </a:r>
            <a:r>
              <a:rPr lang="en-IN" sz="4800" b="1" spc="100" dirty="0">
                <a:solidFill>
                  <a:srgbClr val="FFFFFF"/>
                </a:solidFill>
                <a:latin typeface="Arial" panose="020B0604020202020204" pitchFamily="34" charset="0"/>
                <a:cs typeface="Arial" panose="020B0604020202020204" pitchFamily="34" charset="0"/>
              </a:rPr>
              <a:t>2</a:t>
            </a:r>
            <a:endPar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7" name="Footer Placeholder 45">
            <a:extLst>
              <a:ext uri="{FF2B5EF4-FFF2-40B4-BE49-F238E27FC236}">
                <a16:creationId xmlns:a16="http://schemas.microsoft.com/office/drawing/2014/main" xmlns="" id="{90E33047-DFF5-4690-8905-31E4C115EFDC}"/>
              </a:ext>
            </a:extLst>
          </p:cNvPr>
          <p:cNvSpPr txBox="1">
            <a:spLocks/>
          </p:cNvSpPr>
          <p:nvPr/>
        </p:nvSpPr>
        <p:spPr>
          <a:xfrm>
            <a:off x="9910836" y="6472169"/>
            <a:ext cx="2239550" cy="359545"/>
          </a:xfrm>
          <a:prstGeom prst="rect">
            <a:avLst/>
          </a:prstGeom>
        </p:spPr>
        <p:txBody>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defTabSz="914400">
              <a:defRPr/>
            </a:pPr>
            <a:r>
              <a:rPr lang="en-US" sz="1400" b="1" smtClean="0">
                <a:solidFill>
                  <a:schemeClr val="bg1"/>
                </a:solidFill>
                <a:latin typeface="Calibri" panose="020F0502020204030204"/>
              </a:rPr>
              <a:t>Trainer: Anubhav Oberoy</a:t>
            </a:r>
            <a:endParaRPr lang="en-US" sz="1400" b="1" dirty="0">
              <a:solidFill>
                <a:schemeClr val="bg1"/>
              </a:solidFill>
              <a:latin typeface="Calibri" panose="020F0502020204030204"/>
            </a:endParaRPr>
          </a:p>
        </p:txBody>
      </p:sp>
    </p:spTree>
    <p:extLst>
      <p:ext uri="{BB962C8B-B14F-4D97-AF65-F5344CB8AC3E}">
        <p14:creationId xmlns:p14="http://schemas.microsoft.com/office/powerpoint/2010/main" val="389441807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4A12D92B-A1C9-2E43-B2E0-D2372874A5E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929641" y="1437345"/>
            <a:ext cx="10241280" cy="4960620"/>
          </a:xfrm>
          <a:prstGeom prst="rect">
            <a:avLst/>
          </a:prstGeom>
        </p:spPr>
      </p:pic>
      <p:sp>
        <p:nvSpPr>
          <p:cNvPr id="87" name="Rectangle 86">
            <a:extLst>
              <a:ext uri="{FF2B5EF4-FFF2-40B4-BE49-F238E27FC236}">
                <a16:creationId xmlns:a16="http://schemas.microsoft.com/office/drawing/2014/main" xmlns="" id="{E326B370-DC08-4FA5-85F8-AF9E375072F8}"/>
              </a:ext>
            </a:extLst>
          </p:cNvPr>
          <p:cNvSpPr/>
          <p:nvPr/>
        </p:nvSpPr>
        <p:spPr>
          <a:xfrm>
            <a:off x="0" y="-8260"/>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pic>
        <p:nvPicPr>
          <p:cNvPr id="1026" name="Picture 2" descr="Digital Goverance Q &amp;amp; A - YouTub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269" y="-27384"/>
            <a:ext cx="12215093" cy="6859098"/>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5">
            <a:extLst>
              <a:ext uri="{FF2B5EF4-FFF2-40B4-BE49-F238E27FC236}">
                <a16:creationId xmlns="" xmlns:a16="http://schemas.microsoft.com/office/drawing/2014/main" id="{90E33047-DFF5-4690-8905-31E4C115EFDC}"/>
              </a:ext>
            </a:extLst>
          </p:cNvPr>
          <p:cNvSpPr txBox="1">
            <a:spLocks/>
          </p:cNvSpPr>
          <p:nvPr/>
        </p:nvSpPr>
        <p:spPr>
          <a:xfrm>
            <a:off x="9910836" y="6453336"/>
            <a:ext cx="2239550" cy="359545"/>
          </a:xfrm>
          <a:prstGeom prst="rect">
            <a:avLst/>
          </a:prstGeom>
        </p:spPr>
        <p:txBody>
          <a:bodyPr vert="horz" lIns="121899" tIns="60949" rIns="121899" bIns="60949" rtlCol="0" anchor="ctr"/>
          <a:lstStyle>
            <a:defPPr>
              <a:defRPr lang="en-US"/>
            </a:defPPr>
            <a:lvl1pPr marL="0" algn="ctr" defTabSz="1218987" rtl="0" eaLnBrk="1" latinLnBrk="0" hangingPunct="1">
              <a:defRPr sz="16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defTabSz="914400">
              <a:defRPr/>
            </a:pPr>
            <a:r>
              <a:rPr lang="en-US" sz="1400" b="1" smtClean="0">
                <a:solidFill>
                  <a:schemeClr val="bg1"/>
                </a:solidFill>
                <a:latin typeface="Calibri" panose="020F0502020204030204"/>
              </a:rPr>
              <a:t>Trainer: Anubhav Oberoy</a:t>
            </a:r>
            <a:endParaRPr lang="en-US" sz="1400" b="1" dirty="0">
              <a:solidFill>
                <a:schemeClr val="bg1"/>
              </a:solidFill>
              <a:latin typeface="Calibri" panose="020F0502020204030204"/>
            </a:endParaRPr>
          </a:p>
        </p:txBody>
      </p:sp>
      <p:pic>
        <p:nvPicPr>
          <p:cNvPr id="9" name="Picture 8">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23004" y="56817"/>
            <a:ext cx="716699" cy="707887"/>
          </a:xfrm>
          <a:prstGeom prst="rect">
            <a:avLst/>
          </a:prstGeom>
        </p:spPr>
      </p:pic>
    </p:spTree>
    <p:extLst>
      <p:ext uri="{BB962C8B-B14F-4D97-AF65-F5344CB8AC3E}">
        <p14:creationId xmlns:p14="http://schemas.microsoft.com/office/powerpoint/2010/main" val="3588497900"/>
      </p:ext>
    </p:extLst>
  </p:cSld>
  <p:clrMapOvr>
    <a:masterClrMapping/>
  </p:clrMapOvr>
  <p:transition spd="slow">
    <p:push dir="u"/>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a:blip xmlns:r="http://schemas.openxmlformats.org/officeDocument/2006/relationships" r:embed="rId1"/>
          <a:stretch>
            <a:fillRect/>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10083</TotalTime>
  <Words>619</Words>
  <Application>Microsoft Office PowerPoint</Application>
  <PresentationFormat>Custom</PresentationFormat>
  <Paragraphs>104</Paragraphs>
  <Slides>12</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Arial</vt:lpstr>
      <vt:lpstr>Arial Black</vt:lpstr>
      <vt:lpstr>Arial Bold</vt:lpstr>
      <vt:lpstr>Calibri</vt:lpstr>
      <vt:lpstr>Cooper Black</vt:lpstr>
      <vt:lpstr>Open Sans</vt:lpstr>
      <vt:lpstr>Patua One</vt:lpstr>
      <vt:lpstr>Segoe UI</vt:lpstr>
      <vt:lpstr>Segoe UI Bold</vt:lpstr>
      <vt:lpstr>Office Theme</vt:lpstr>
      <vt:lpstr>PowerPoint Presentation</vt:lpstr>
      <vt:lpstr>PowerPoint Presentation</vt:lpstr>
      <vt:lpstr>Limitations of SAP Business Technology Platform ABAP Environment - Steampunk</vt:lpstr>
      <vt:lpstr>Why would a customer would go for AoC if they can do S4</vt:lpstr>
      <vt:lpstr>Restful ABAP Programming</vt:lpstr>
      <vt:lpstr>Flow of RESTful Application Programming</vt:lpstr>
      <vt:lpstr>Important Tables</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CAPM Efficient Frontier Curve for PowerPoint</dc:title>
  <dc:creator>Julian</dc:creator>
  <cp:lastModifiedBy>sc</cp:lastModifiedBy>
  <cp:revision>275</cp:revision>
  <dcterms:created xsi:type="dcterms:W3CDTF">2013-09-12T13:05:01Z</dcterms:created>
  <dcterms:modified xsi:type="dcterms:W3CDTF">2021-09-14T11:54:34Z</dcterms:modified>
</cp:coreProperties>
</file>

<file path=docProps/thumbnail.jpeg>
</file>